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Josefin Sans Bold" charset="1" panose="00000800000000000000"/>
      <p:regular r:id="rId26"/>
    </p:embeddedFont>
    <p:embeddedFont>
      <p:font typeface="Open Sans 1 Bold" charset="1" panose="00000000000000000000"/>
      <p:regular r:id="rId27"/>
    </p:embeddedFont>
    <p:embeddedFont>
      <p:font typeface="Source Sans Pro Bold" charset="1" panose="020B0703030403020204"/>
      <p:regular r:id="rId28"/>
    </p:embeddedFont>
    <p:embeddedFont>
      <p:font typeface="Source Sans Pro" charset="1" panose="020B0503030403020204"/>
      <p:regular r:id="rId29"/>
    </p:embeddedFont>
    <p:embeddedFont>
      <p:font typeface="Source Sans Pro Bold Italics" charset="1" panose="020B0703030403090204"/>
      <p:regular r:id="rId30"/>
    </p:embeddedFont>
    <p:embeddedFont>
      <p:font typeface="Josefin Sans" charset="1" panose="00000500000000000000"/>
      <p:regular r:id="rId31"/>
    </p:embeddedFont>
    <p:embeddedFont>
      <p:font typeface="Open Sans 2 Bold" charset="1" panose="020B08060305040202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6.jpeg" Type="http://schemas.openxmlformats.org/officeDocument/2006/relationships/image"/><Relationship Id="rId4"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2.png" Type="http://schemas.openxmlformats.org/officeDocument/2006/relationships/image"/><Relationship Id="rId6"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0.jpeg" Type="http://schemas.openxmlformats.org/officeDocument/2006/relationships/image"/><Relationship Id="rId4"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4.png" Type="http://schemas.openxmlformats.org/officeDocument/2006/relationships/image"/><Relationship Id="rId8"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pn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png" Type="http://schemas.openxmlformats.org/officeDocument/2006/relationships/image"/><Relationship Id="rId6"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6262859" y="6889750"/>
            <a:ext cx="2873033" cy="2882900"/>
          </a:xfrm>
          <a:custGeom>
            <a:avLst/>
            <a:gdLst/>
            <a:ahLst/>
            <a:cxnLst/>
            <a:rect r="r" b="b" t="t" l="l"/>
            <a:pathLst>
              <a:path h="2882900" w="2873033">
                <a:moveTo>
                  <a:pt x="0" y="0"/>
                </a:moveTo>
                <a:lnTo>
                  <a:pt x="2873032" y="0"/>
                </a:lnTo>
                <a:lnTo>
                  <a:pt x="2873032" y="2882900"/>
                </a:lnTo>
                <a:lnTo>
                  <a:pt x="0" y="2882900"/>
                </a:lnTo>
                <a:lnTo>
                  <a:pt x="0" y="0"/>
                </a:lnTo>
                <a:close/>
              </a:path>
            </a:pathLst>
          </a:custGeom>
          <a:blipFill>
            <a:blip r:embed="rId3"/>
            <a:stretch>
              <a:fillRect l="0" t="0" r="0" b="0"/>
            </a:stretch>
          </a:blipFill>
        </p:spPr>
      </p:sp>
      <p:sp>
        <p:nvSpPr>
          <p:cNvPr name="Freeform 4" id="4"/>
          <p:cNvSpPr/>
          <p:nvPr/>
        </p:nvSpPr>
        <p:spPr>
          <a:xfrm flipH="false" flipV="false" rot="0">
            <a:off x="6178550" y="0"/>
            <a:ext cx="3041650" cy="6794500"/>
          </a:xfrm>
          <a:custGeom>
            <a:avLst/>
            <a:gdLst/>
            <a:ahLst/>
            <a:cxnLst/>
            <a:rect r="r" b="b" t="t" l="l"/>
            <a:pathLst>
              <a:path h="6794500" w="3041650">
                <a:moveTo>
                  <a:pt x="0" y="0"/>
                </a:moveTo>
                <a:lnTo>
                  <a:pt x="3041650" y="0"/>
                </a:lnTo>
                <a:lnTo>
                  <a:pt x="3041650" y="6794500"/>
                </a:lnTo>
                <a:lnTo>
                  <a:pt x="0" y="6794500"/>
                </a:lnTo>
                <a:lnTo>
                  <a:pt x="0" y="0"/>
                </a:lnTo>
                <a:close/>
              </a:path>
            </a:pathLst>
          </a:custGeom>
          <a:blipFill>
            <a:blip r:embed="rId4"/>
            <a:stretch>
              <a:fillRect l="-23855" t="0" r="-23855" b="0"/>
            </a:stretch>
          </a:blipFill>
        </p:spPr>
      </p:sp>
      <p:sp>
        <p:nvSpPr>
          <p:cNvPr name="Freeform 5" id="5"/>
          <p:cNvSpPr/>
          <p:nvPr/>
        </p:nvSpPr>
        <p:spPr>
          <a:xfrm flipH="false" flipV="false" rot="0">
            <a:off x="514350" y="2349462"/>
            <a:ext cx="5568950" cy="5588076"/>
          </a:xfrm>
          <a:custGeom>
            <a:avLst/>
            <a:gdLst/>
            <a:ahLst/>
            <a:cxnLst/>
            <a:rect r="r" b="b" t="t" l="l"/>
            <a:pathLst>
              <a:path h="5588076" w="5568950">
                <a:moveTo>
                  <a:pt x="0" y="0"/>
                </a:moveTo>
                <a:lnTo>
                  <a:pt x="5568950" y="0"/>
                </a:lnTo>
                <a:lnTo>
                  <a:pt x="5568950" y="5588076"/>
                </a:lnTo>
                <a:lnTo>
                  <a:pt x="0" y="5588076"/>
                </a:lnTo>
                <a:lnTo>
                  <a:pt x="0" y="0"/>
                </a:lnTo>
                <a:close/>
              </a:path>
            </a:pathLst>
          </a:custGeom>
          <a:blipFill>
            <a:blip r:embed="rId5"/>
            <a:stretch>
              <a:fillRect l="0" t="0" r="0" b="0"/>
            </a:stretch>
          </a:blipFill>
        </p:spPr>
      </p:sp>
      <p:grpSp>
        <p:nvGrpSpPr>
          <p:cNvPr name="Group 6" id="6"/>
          <p:cNvGrpSpPr/>
          <p:nvPr/>
        </p:nvGrpSpPr>
        <p:grpSpPr>
          <a:xfrm rot="0">
            <a:off x="10662601" y="2545914"/>
            <a:ext cx="5532090" cy="5234290"/>
            <a:chOff x="0" y="0"/>
            <a:chExt cx="7376120" cy="6979053"/>
          </a:xfrm>
        </p:grpSpPr>
        <p:sp>
          <p:nvSpPr>
            <p:cNvPr name="TextBox 7" id="7"/>
            <p:cNvSpPr txBox="true"/>
            <p:nvPr/>
          </p:nvSpPr>
          <p:spPr>
            <a:xfrm rot="0">
              <a:off x="0" y="123825"/>
              <a:ext cx="7376120" cy="5265365"/>
            </a:xfrm>
            <a:prstGeom prst="rect">
              <a:avLst/>
            </a:prstGeom>
          </p:spPr>
          <p:txBody>
            <a:bodyPr anchor="t" rtlCol="false" tIns="0" lIns="0" bIns="0" rIns="0">
              <a:spAutoFit/>
            </a:bodyPr>
            <a:lstStyle/>
            <a:p>
              <a:pPr algn="l" marL="0" indent="0" lvl="0">
                <a:lnSpc>
                  <a:spcPts val="6119"/>
                </a:lnSpc>
                <a:spcBef>
                  <a:spcPct val="0"/>
                </a:spcBef>
              </a:pPr>
              <a:r>
                <a:rPr lang="en-US" b="true" sz="6308" u="none">
                  <a:solidFill>
                    <a:srgbClr val="E9E9E9"/>
                  </a:solidFill>
                  <a:latin typeface="Josefin Sans Bold"/>
                  <a:ea typeface="Josefin Sans Bold"/>
                  <a:cs typeface="Josefin Sans Bold"/>
                  <a:sym typeface="Josefin Sans Bold"/>
                </a:rPr>
                <a:t>ECONOMIC ANALYSIS OF SAUDIARABIA FOREIGN TRADE</a:t>
              </a:r>
            </a:p>
          </p:txBody>
        </p:sp>
        <p:sp>
          <p:nvSpPr>
            <p:cNvPr name="TextBox 8" id="8"/>
            <p:cNvSpPr txBox="true"/>
            <p:nvPr/>
          </p:nvSpPr>
          <p:spPr>
            <a:xfrm rot="0">
              <a:off x="0" y="6356330"/>
              <a:ext cx="7376120" cy="622723"/>
            </a:xfrm>
            <a:prstGeom prst="rect">
              <a:avLst/>
            </a:prstGeom>
          </p:spPr>
          <p:txBody>
            <a:bodyPr anchor="t" rtlCol="false" tIns="0" lIns="0" bIns="0" rIns="0">
              <a:spAutoFit/>
            </a:bodyPr>
            <a:lstStyle/>
            <a:p>
              <a:pPr algn="l" marL="0" indent="0" lvl="0">
                <a:lnSpc>
                  <a:spcPts val="3919"/>
                </a:lnSpc>
                <a:spcBef>
                  <a:spcPct val="0"/>
                </a:spcBef>
              </a:pPr>
              <a:r>
                <a:rPr lang="en-US" b="true" sz="2799" spc="397" u="none">
                  <a:solidFill>
                    <a:srgbClr val="E9E9E9"/>
                  </a:solidFill>
                  <a:latin typeface="Open Sans 1 Bold"/>
                  <a:ea typeface="Open Sans 1 Bold"/>
                  <a:cs typeface="Open Sans 1 Bold"/>
                  <a:sym typeface="Open Sans 1 Bold"/>
                </a:rPr>
                <a:t>PROJECT ANALYTICS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496511" y="-2073803"/>
            <a:ext cx="4523634" cy="4523634"/>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name="Group 4" id="4"/>
          <p:cNvGrpSpPr/>
          <p:nvPr/>
        </p:nvGrpSpPr>
        <p:grpSpPr>
          <a:xfrm rot="0">
            <a:off x="9680320" y="0"/>
            <a:ext cx="8607680" cy="10287000"/>
            <a:chOff x="0" y="0"/>
            <a:chExt cx="2267043" cy="2709333"/>
          </a:xfrm>
        </p:grpSpPr>
        <p:sp>
          <p:nvSpPr>
            <p:cNvPr name="Freeform 5" id="5"/>
            <p:cNvSpPr/>
            <p:nvPr/>
          </p:nvSpPr>
          <p:spPr>
            <a:xfrm flipH="false" flipV="false" rot="0">
              <a:off x="0" y="0"/>
              <a:ext cx="2267043" cy="2709333"/>
            </a:xfrm>
            <a:custGeom>
              <a:avLst/>
              <a:gdLst/>
              <a:ahLst/>
              <a:cxnLst/>
              <a:rect r="r" b="b" t="t" l="l"/>
              <a:pathLst>
                <a:path h="2709333" w="2267043">
                  <a:moveTo>
                    <a:pt x="0" y="0"/>
                  </a:moveTo>
                  <a:lnTo>
                    <a:pt x="2267043" y="0"/>
                  </a:lnTo>
                  <a:lnTo>
                    <a:pt x="2267043" y="2709333"/>
                  </a:lnTo>
                  <a:lnTo>
                    <a:pt x="0" y="2709333"/>
                  </a:lnTo>
                  <a:close/>
                </a:path>
              </a:pathLst>
            </a:custGeom>
            <a:solidFill>
              <a:srgbClr val="335444"/>
            </a:solidFill>
          </p:spPr>
        </p:sp>
        <p:sp>
          <p:nvSpPr>
            <p:cNvPr name="TextBox 6" id="6"/>
            <p:cNvSpPr txBox="true"/>
            <p:nvPr/>
          </p:nvSpPr>
          <p:spPr>
            <a:xfrm>
              <a:off x="0" y="-38100"/>
              <a:ext cx="2267043" cy="2747433"/>
            </a:xfrm>
            <a:prstGeom prst="rect">
              <a:avLst/>
            </a:prstGeom>
          </p:spPr>
          <p:txBody>
            <a:bodyPr anchor="ctr" rtlCol="false" tIns="76200" lIns="76200" bIns="76200" rIns="76200"/>
            <a:lstStyle/>
            <a:p>
              <a:pPr algn="ctr">
                <a:lnSpc>
                  <a:spcPts val="3359"/>
                </a:lnSpc>
              </a:pPr>
            </a:p>
          </p:txBody>
        </p:sp>
      </p:grpSp>
      <p:sp>
        <p:nvSpPr>
          <p:cNvPr name="Freeform 7" id="7"/>
          <p:cNvSpPr/>
          <p:nvPr/>
        </p:nvSpPr>
        <p:spPr>
          <a:xfrm flipH="false" flipV="false" rot="0">
            <a:off x="0" y="1296860"/>
            <a:ext cx="9680320" cy="7693280"/>
          </a:xfrm>
          <a:custGeom>
            <a:avLst/>
            <a:gdLst/>
            <a:ahLst/>
            <a:cxnLst/>
            <a:rect r="r" b="b" t="t" l="l"/>
            <a:pathLst>
              <a:path h="7693280" w="9680320">
                <a:moveTo>
                  <a:pt x="0" y="0"/>
                </a:moveTo>
                <a:lnTo>
                  <a:pt x="9680320" y="0"/>
                </a:lnTo>
                <a:lnTo>
                  <a:pt x="9680320" y="7693280"/>
                </a:lnTo>
                <a:lnTo>
                  <a:pt x="0" y="7693280"/>
                </a:lnTo>
                <a:lnTo>
                  <a:pt x="0" y="0"/>
                </a:lnTo>
                <a:close/>
              </a:path>
            </a:pathLst>
          </a:custGeom>
          <a:blipFill>
            <a:blip r:embed="rId2"/>
            <a:stretch>
              <a:fillRect l="-25330" t="0" r="-25330" b="0"/>
            </a:stretch>
          </a:blipFill>
        </p:spPr>
      </p:sp>
      <p:grpSp>
        <p:nvGrpSpPr>
          <p:cNvPr name="Group 8" id="8"/>
          <p:cNvGrpSpPr/>
          <p:nvPr/>
        </p:nvGrpSpPr>
        <p:grpSpPr>
          <a:xfrm rot="0">
            <a:off x="10094034" y="1028700"/>
            <a:ext cx="7310409" cy="7110193"/>
            <a:chOff x="0" y="0"/>
            <a:chExt cx="9747212" cy="9480257"/>
          </a:xfrm>
        </p:grpSpPr>
        <p:sp>
          <p:nvSpPr>
            <p:cNvPr name="TextBox 9" id="9"/>
            <p:cNvSpPr txBox="true"/>
            <p:nvPr/>
          </p:nvSpPr>
          <p:spPr>
            <a:xfrm rot="0">
              <a:off x="0" y="57150"/>
              <a:ext cx="9747212" cy="2644948"/>
            </a:xfrm>
            <a:prstGeom prst="rect">
              <a:avLst/>
            </a:prstGeom>
          </p:spPr>
          <p:txBody>
            <a:bodyPr anchor="t" rtlCol="false" tIns="0" lIns="0" bIns="0" rIns="0">
              <a:spAutoFit/>
            </a:bodyPr>
            <a:lstStyle/>
            <a:p>
              <a:pPr algn="ctr" marL="0" indent="0" lvl="0">
                <a:lnSpc>
                  <a:spcPts val="7692"/>
                </a:lnSpc>
              </a:pPr>
              <a:r>
                <a:rPr lang="en-US" b="true" sz="6993" strike="noStrike">
                  <a:solidFill>
                    <a:srgbClr val="FFFFFF"/>
                  </a:solidFill>
                  <a:latin typeface="Josefin Sans Bold"/>
                  <a:ea typeface="Josefin Sans Bold"/>
                  <a:cs typeface="Josefin Sans Bold"/>
                  <a:sym typeface="Josefin Sans Bold"/>
                </a:rPr>
                <a:t>VISUALIZATION DASHBOARD</a:t>
              </a:r>
            </a:p>
          </p:txBody>
        </p:sp>
        <p:sp>
          <p:nvSpPr>
            <p:cNvPr name="TextBox 10" id="10"/>
            <p:cNvSpPr txBox="true"/>
            <p:nvPr/>
          </p:nvSpPr>
          <p:spPr>
            <a:xfrm rot="0">
              <a:off x="0" y="3109708"/>
              <a:ext cx="9747212" cy="6370549"/>
            </a:xfrm>
            <a:prstGeom prst="rect">
              <a:avLst/>
            </a:prstGeom>
          </p:spPr>
          <p:txBody>
            <a:bodyPr anchor="t" rtlCol="false" tIns="0" lIns="0" bIns="0" rIns="0">
              <a:spAutoFit/>
            </a:bodyPr>
            <a:lstStyle/>
            <a:p>
              <a:pPr algn="ctr" marL="0" indent="0" lvl="0">
                <a:lnSpc>
                  <a:spcPts val="3219"/>
                </a:lnSpc>
              </a:pPr>
              <a:r>
                <a:rPr lang="en-US" b="true" sz="2299" spc="98">
                  <a:solidFill>
                    <a:srgbClr val="FFFFFF"/>
                  </a:solidFill>
                  <a:latin typeface="Open Sans 1 Bold"/>
                  <a:ea typeface="Open Sans 1 Bold"/>
                  <a:cs typeface="Open Sans 1 Bold"/>
                  <a:sym typeface="Open Sans 1 Bold"/>
                </a:rPr>
                <a:t>After cleaning and organizing the data using SQL, the next step is to leverage Power BI for data visualization. The processed data from SQL has been imported into Power BI to create an interactive dashboard. This dashboard allows for dynamic exploration of key metrics, trends, and insights, making it easier for stakeholders to interpret complex data and make data-driven decisions effectively. With Power BI, we can present the data in a visually engaging format, enhancing overall clarity and understanding.</a:t>
              </a:r>
            </a:p>
          </p:txBody>
        </p:sp>
      </p:grpSp>
      <p:sp>
        <p:nvSpPr>
          <p:cNvPr name="TextBox 11" id="11"/>
          <p:cNvSpPr txBox="true"/>
          <p:nvPr/>
        </p:nvSpPr>
        <p:spPr>
          <a:xfrm rot="0">
            <a:off x="16558044" y="338455"/>
            <a:ext cx="1402512" cy="690245"/>
          </a:xfrm>
          <a:prstGeom prst="rect">
            <a:avLst/>
          </a:prstGeom>
        </p:spPr>
        <p:txBody>
          <a:bodyPr anchor="t" rtlCol="false" tIns="0" lIns="0" bIns="0" rIns="0">
            <a:spAutoFit/>
          </a:bodyPr>
          <a:lstStyle/>
          <a:p>
            <a:pPr algn="ctr">
              <a:lnSpc>
                <a:spcPts val="5529"/>
              </a:lnSpc>
            </a:pPr>
            <a:r>
              <a:rPr lang="en-US" b="true" sz="3949">
                <a:solidFill>
                  <a:srgbClr val="FFFFFF"/>
                </a:solidFill>
                <a:latin typeface="Josefin Sans Bold"/>
                <a:ea typeface="Josefin Sans Bold"/>
                <a:cs typeface="Josefin Sans Bold"/>
                <a:sym typeface="Josefin Sans Bold"/>
              </a:rPr>
              <a:t>10</a:t>
            </a:r>
          </a:p>
        </p:txBody>
      </p:sp>
      <p:grpSp>
        <p:nvGrpSpPr>
          <p:cNvPr name="Group 12" id="12"/>
          <p:cNvGrpSpPr/>
          <p:nvPr/>
        </p:nvGrpSpPr>
        <p:grpSpPr>
          <a:xfrm rot="0">
            <a:off x="0" y="188014"/>
            <a:ext cx="2340260" cy="2348297"/>
            <a:chOff x="0" y="0"/>
            <a:chExt cx="3120346" cy="3131063"/>
          </a:xfrm>
        </p:grpSpPr>
        <p:sp>
          <p:nvSpPr>
            <p:cNvPr name="Freeform 13" id="13"/>
            <p:cNvSpPr/>
            <p:nvPr/>
          </p:nvSpPr>
          <p:spPr>
            <a:xfrm flipH="false" flipV="false" rot="0">
              <a:off x="0" y="0"/>
              <a:ext cx="3120346" cy="3131063"/>
            </a:xfrm>
            <a:custGeom>
              <a:avLst/>
              <a:gdLst/>
              <a:ahLst/>
              <a:cxnLst/>
              <a:rect r="r" b="b" t="t" l="l"/>
              <a:pathLst>
                <a:path h="3131063" w="3120346">
                  <a:moveTo>
                    <a:pt x="0" y="0"/>
                  </a:moveTo>
                  <a:lnTo>
                    <a:pt x="3120346" y="0"/>
                  </a:lnTo>
                  <a:lnTo>
                    <a:pt x="3120346" y="3131063"/>
                  </a:lnTo>
                  <a:lnTo>
                    <a:pt x="0" y="3131063"/>
                  </a:lnTo>
                  <a:lnTo>
                    <a:pt x="0" y="0"/>
                  </a:lnTo>
                  <a:close/>
                </a:path>
              </a:pathLst>
            </a:custGeom>
            <a:blipFill>
              <a:blip r:embed="rId3"/>
              <a:stretch>
                <a:fillRect l="0" t="0" r="0" b="0"/>
              </a:stretch>
            </a:blipFill>
            <a:ln cap="sq">
              <a:noFill/>
              <a:prstDash val="solid"/>
              <a:miter/>
            </a:ln>
          </p:spPr>
        </p:sp>
      </p:grpSp>
      <p:grpSp>
        <p:nvGrpSpPr>
          <p:cNvPr name="Group 14" id="14"/>
          <p:cNvGrpSpPr/>
          <p:nvPr/>
        </p:nvGrpSpPr>
        <p:grpSpPr>
          <a:xfrm rot="0">
            <a:off x="16133509" y="8027685"/>
            <a:ext cx="2251582" cy="2259315"/>
            <a:chOff x="0" y="0"/>
            <a:chExt cx="3002110" cy="3012420"/>
          </a:xfrm>
        </p:grpSpPr>
        <p:sp>
          <p:nvSpPr>
            <p:cNvPr name="Freeform 15" id="15"/>
            <p:cNvSpPr/>
            <p:nvPr/>
          </p:nvSpPr>
          <p:spPr>
            <a:xfrm flipH="false" flipV="false" rot="0">
              <a:off x="0" y="0"/>
              <a:ext cx="3002110" cy="3012420"/>
            </a:xfrm>
            <a:custGeom>
              <a:avLst/>
              <a:gdLst/>
              <a:ahLst/>
              <a:cxnLst/>
              <a:rect r="r" b="b" t="t" l="l"/>
              <a:pathLst>
                <a:path h="3012420" w="3002110">
                  <a:moveTo>
                    <a:pt x="0" y="0"/>
                  </a:moveTo>
                  <a:lnTo>
                    <a:pt x="3002110" y="0"/>
                  </a:lnTo>
                  <a:lnTo>
                    <a:pt x="3002110" y="3012420"/>
                  </a:lnTo>
                  <a:lnTo>
                    <a:pt x="0" y="3012420"/>
                  </a:lnTo>
                  <a:lnTo>
                    <a:pt x="0" y="0"/>
                  </a:lnTo>
                  <a:close/>
                </a:path>
              </a:pathLst>
            </a:custGeom>
            <a:blipFill>
              <a:blip r:embed="rId4"/>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9781" y="1291472"/>
            <a:ext cx="15880362" cy="8210585"/>
          </a:xfrm>
          <a:custGeom>
            <a:avLst/>
            <a:gdLst/>
            <a:ahLst/>
            <a:cxnLst/>
            <a:rect r="r" b="b" t="t" l="l"/>
            <a:pathLst>
              <a:path h="8210585" w="15880362">
                <a:moveTo>
                  <a:pt x="0" y="0"/>
                </a:moveTo>
                <a:lnTo>
                  <a:pt x="15880362" y="0"/>
                </a:lnTo>
                <a:lnTo>
                  <a:pt x="15880362" y="8210585"/>
                </a:lnTo>
                <a:lnTo>
                  <a:pt x="0" y="8210585"/>
                </a:lnTo>
                <a:lnTo>
                  <a:pt x="0" y="0"/>
                </a:lnTo>
                <a:close/>
              </a:path>
            </a:pathLst>
          </a:custGeom>
          <a:blipFill>
            <a:blip r:embed="rId2"/>
            <a:stretch>
              <a:fillRect l="-21218" t="-36247" r="-24017" b="-21570"/>
            </a:stretch>
          </a:blipFill>
        </p:spPr>
      </p:sp>
      <p:grpSp>
        <p:nvGrpSpPr>
          <p:cNvPr name="Group 3" id="3"/>
          <p:cNvGrpSpPr>
            <a:grpSpLocks noChangeAspect="true"/>
          </p:cNvGrpSpPr>
          <p:nvPr/>
        </p:nvGrpSpPr>
        <p:grpSpPr>
          <a:xfrm rot="0">
            <a:off x="15496511" y="-2073803"/>
            <a:ext cx="4523634" cy="4523634"/>
            <a:chOff x="0" y="0"/>
            <a:chExt cx="1708150" cy="1708150"/>
          </a:xfrm>
        </p:grpSpPr>
        <p:sp>
          <p:nvSpPr>
            <p:cNvPr name="Freeform 4" id="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name="TextBox 5" id="5"/>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11</a:t>
            </a:r>
          </a:p>
        </p:txBody>
      </p:sp>
      <p:grpSp>
        <p:nvGrpSpPr>
          <p:cNvPr name="Group 6" id="6"/>
          <p:cNvGrpSpPr>
            <a:grpSpLocks noChangeAspect="true"/>
          </p:cNvGrpSpPr>
          <p:nvPr/>
        </p:nvGrpSpPr>
        <p:grpSpPr>
          <a:xfrm rot="9720820">
            <a:off x="752596" y="8797123"/>
            <a:ext cx="2095077" cy="2280658"/>
            <a:chOff x="0" y="0"/>
            <a:chExt cx="2279650" cy="2481580"/>
          </a:xfrm>
        </p:grpSpPr>
        <p:sp>
          <p:nvSpPr>
            <p:cNvPr name="Freeform 7" id="7"/>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sp>
        <p:nvSpPr>
          <p:cNvPr name="TextBox 8" id="8"/>
          <p:cNvSpPr txBox="true"/>
          <p:nvPr/>
        </p:nvSpPr>
        <p:spPr>
          <a:xfrm rot="0">
            <a:off x="2552700" y="64652"/>
            <a:ext cx="9159505" cy="1226820"/>
          </a:xfrm>
          <a:prstGeom prst="rect">
            <a:avLst/>
          </a:prstGeom>
        </p:spPr>
        <p:txBody>
          <a:bodyPr anchor="t" rtlCol="false" tIns="0" lIns="0" bIns="0" rIns="0">
            <a:spAutoFit/>
          </a:bodyPr>
          <a:lstStyle/>
          <a:p>
            <a:pPr algn="l">
              <a:lnSpc>
                <a:spcPts val="10080"/>
              </a:lnSpc>
            </a:pPr>
            <a:r>
              <a:rPr lang="en-US" b="true" sz="7200">
                <a:solidFill>
                  <a:srgbClr val="35805B"/>
                </a:solidFill>
                <a:latin typeface="Josefin Sans Bold"/>
                <a:ea typeface="Josefin Sans Bold"/>
                <a:cs typeface="Josefin Sans Bold"/>
                <a:sym typeface="Josefin Sans Bold"/>
              </a:rPr>
              <a:t>HOME PAGE</a:t>
            </a:r>
          </a:p>
        </p:txBody>
      </p:sp>
      <p:grpSp>
        <p:nvGrpSpPr>
          <p:cNvPr name="Group 9" id="9"/>
          <p:cNvGrpSpPr/>
          <p:nvPr/>
        </p:nvGrpSpPr>
        <p:grpSpPr>
          <a:xfrm rot="0">
            <a:off x="175296" y="0"/>
            <a:ext cx="2104932" cy="2112161"/>
            <a:chOff x="0" y="0"/>
            <a:chExt cx="2806576" cy="2816215"/>
          </a:xfrm>
        </p:grpSpPr>
        <p:sp>
          <p:nvSpPr>
            <p:cNvPr name="Freeform 10" id="10"/>
            <p:cNvSpPr/>
            <p:nvPr/>
          </p:nvSpPr>
          <p:spPr>
            <a:xfrm flipH="false" flipV="false" rot="0">
              <a:off x="0" y="0"/>
              <a:ext cx="2806576" cy="2816215"/>
            </a:xfrm>
            <a:custGeom>
              <a:avLst/>
              <a:gdLst/>
              <a:ahLst/>
              <a:cxnLst/>
              <a:rect r="r" b="b" t="t" l="l"/>
              <a:pathLst>
                <a:path h="2816215" w="2806576">
                  <a:moveTo>
                    <a:pt x="0" y="0"/>
                  </a:moveTo>
                  <a:lnTo>
                    <a:pt x="2806576" y="0"/>
                  </a:lnTo>
                  <a:lnTo>
                    <a:pt x="2806576" y="2816215"/>
                  </a:lnTo>
                  <a:lnTo>
                    <a:pt x="0" y="2816215"/>
                  </a:lnTo>
                  <a:lnTo>
                    <a:pt x="0" y="0"/>
                  </a:lnTo>
                  <a:close/>
                </a:path>
              </a:pathLst>
            </a:custGeom>
            <a:blipFill>
              <a:blip r:embed="rId3"/>
              <a:stretch>
                <a:fillRect l="0" t="0" r="0" b="0"/>
              </a:stretch>
            </a:blipFill>
            <a:ln cap="sq">
              <a:noFill/>
              <a:prstDash val="solid"/>
              <a:miter/>
            </a:ln>
          </p:spPr>
        </p:sp>
      </p:grpSp>
      <p:grpSp>
        <p:nvGrpSpPr>
          <p:cNvPr name="Group 11" id="11"/>
          <p:cNvGrpSpPr/>
          <p:nvPr/>
        </p:nvGrpSpPr>
        <p:grpSpPr>
          <a:xfrm rot="0">
            <a:off x="15932988" y="7900685"/>
            <a:ext cx="2251582" cy="2259315"/>
            <a:chOff x="0" y="0"/>
            <a:chExt cx="3002110" cy="3012420"/>
          </a:xfrm>
        </p:grpSpPr>
        <p:sp>
          <p:nvSpPr>
            <p:cNvPr name="Freeform 12" id="12"/>
            <p:cNvSpPr/>
            <p:nvPr/>
          </p:nvSpPr>
          <p:spPr>
            <a:xfrm flipH="false" flipV="false" rot="0">
              <a:off x="0" y="0"/>
              <a:ext cx="3002110" cy="3012420"/>
            </a:xfrm>
            <a:custGeom>
              <a:avLst/>
              <a:gdLst/>
              <a:ahLst/>
              <a:cxnLst/>
              <a:rect r="r" b="b" t="t" l="l"/>
              <a:pathLst>
                <a:path h="3012420" w="3002110">
                  <a:moveTo>
                    <a:pt x="0" y="0"/>
                  </a:moveTo>
                  <a:lnTo>
                    <a:pt x="3002110" y="0"/>
                  </a:lnTo>
                  <a:lnTo>
                    <a:pt x="3002110" y="3012420"/>
                  </a:lnTo>
                  <a:lnTo>
                    <a:pt x="0" y="3012420"/>
                  </a:lnTo>
                  <a:lnTo>
                    <a:pt x="0" y="0"/>
                  </a:lnTo>
                  <a:close/>
                </a:path>
              </a:pathLst>
            </a:custGeom>
            <a:blipFill>
              <a:blip r:embed="rId4"/>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496511" y="-2073803"/>
            <a:ext cx="4523634" cy="4523634"/>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name="TextBox 4" id="4"/>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12</a:t>
            </a:r>
          </a:p>
        </p:txBody>
      </p:sp>
      <p:sp>
        <p:nvSpPr>
          <p:cNvPr name="Freeform 5" id="5"/>
          <p:cNvSpPr/>
          <p:nvPr/>
        </p:nvSpPr>
        <p:spPr>
          <a:xfrm flipH="false" flipV="false" rot="0">
            <a:off x="8606825" y="3317480"/>
            <a:ext cx="9478075" cy="5654674"/>
          </a:xfrm>
          <a:custGeom>
            <a:avLst/>
            <a:gdLst/>
            <a:ahLst/>
            <a:cxnLst/>
            <a:rect r="r" b="b" t="t" l="l"/>
            <a:pathLst>
              <a:path h="5654674" w="9478075">
                <a:moveTo>
                  <a:pt x="0" y="0"/>
                </a:moveTo>
                <a:lnTo>
                  <a:pt x="9478074" y="0"/>
                </a:lnTo>
                <a:lnTo>
                  <a:pt x="9478074" y="5654674"/>
                </a:lnTo>
                <a:lnTo>
                  <a:pt x="0" y="5654674"/>
                </a:lnTo>
                <a:lnTo>
                  <a:pt x="0" y="0"/>
                </a:lnTo>
                <a:close/>
              </a:path>
            </a:pathLst>
          </a:custGeom>
          <a:blipFill>
            <a:blip r:embed="rId2"/>
            <a:stretch>
              <a:fillRect l="-26990" t="-9792" r="0" b="-9792"/>
            </a:stretch>
          </a:blipFill>
        </p:spPr>
      </p:sp>
      <p:grpSp>
        <p:nvGrpSpPr>
          <p:cNvPr name="Group 6" id="6"/>
          <p:cNvGrpSpPr>
            <a:grpSpLocks noChangeAspect="true"/>
          </p:cNvGrpSpPr>
          <p:nvPr/>
        </p:nvGrpSpPr>
        <p:grpSpPr>
          <a:xfrm rot="9720820">
            <a:off x="752596" y="8797123"/>
            <a:ext cx="2095077" cy="2280658"/>
            <a:chOff x="0" y="0"/>
            <a:chExt cx="2279650" cy="2481580"/>
          </a:xfrm>
        </p:grpSpPr>
        <p:sp>
          <p:nvSpPr>
            <p:cNvPr name="Freeform 7" id="7"/>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sp>
        <p:nvSpPr>
          <p:cNvPr name="TextBox 8" id="8"/>
          <p:cNvSpPr txBox="true"/>
          <p:nvPr/>
        </p:nvSpPr>
        <p:spPr>
          <a:xfrm rot="0">
            <a:off x="2616563" y="366277"/>
            <a:ext cx="9159505" cy="1226820"/>
          </a:xfrm>
          <a:prstGeom prst="rect">
            <a:avLst/>
          </a:prstGeom>
        </p:spPr>
        <p:txBody>
          <a:bodyPr anchor="t" rtlCol="false" tIns="0" lIns="0" bIns="0" rIns="0">
            <a:spAutoFit/>
          </a:bodyPr>
          <a:lstStyle/>
          <a:p>
            <a:pPr algn="l">
              <a:lnSpc>
                <a:spcPts val="10080"/>
              </a:lnSpc>
            </a:pPr>
            <a:r>
              <a:rPr lang="en-US" b="true" sz="7200">
                <a:solidFill>
                  <a:srgbClr val="35805B"/>
                </a:solidFill>
                <a:latin typeface="Josefin Sans Bold"/>
                <a:ea typeface="Josefin Sans Bold"/>
                <a:cs typeface="Josefin Sans Bold"/>
                <a:sym typeface="Josefin Sans Bold"/>
              </a:rPr>
              <a:t>DATA MODEL</a:t>
            </a:r>
          </a:p>
        </p:txBody>
      </p:sp>
      <p:sp>
        <p:nvSpPr>
          <p:cNvPr name="TextBox 9" id="9"/>
          <p:cNvSpPr txBox="true"/>
          <p:nvPr/>
        </p:nvSpPr>
        <p:spPr>
          <a:xfrm rot="0">
            <a:off x="252765" y="3042524"/>
            <a:ext cx="7372796" cy="5929630"/>
          </a:xfrm>
          <a:prstGeom prst="rect">
            <a:avLst/>
          </a:prstGeom>
        </p:spPr>
        <p:txBody>
          <a:bodyPr anchor="t" rtlCol="false" tIns="0" lIns="0" bIns="0" rIns="0">
            <a:spAutoFit/>
          </a:bodyPr>
          <a:lstStyle/>
          <a:p>
            <a:pPr algn="l">
              <a:lnSpc>
                <a:spcPts val="3920"/>
              </a:lnSpc>
            </a:pPr>
            <a:r>
              <a:rPr lang="en-US" sz="2800">
                <a:solidFill>
                  <a:srgbClr val="323A44"/>
                </a:solidFill>
                <a:latin typeface="Source Sans Pro"/>
                <a:ea typeface="Source Sans Pro"/>
                <a:cs typeface="Source Sans Pro"/>
                <a:sym typeface="Source Sans Pro"/>
              </a:rPr>
              <a:t>In the data model, I created relationships between the tables, with the Date Table serving as the central fact table. This table connects all other tables through their respective date fields, allowing for a cohesive and unified analysis. By linking the data tables through the Date Table, I ensured that the relationships between imports, exports, GDP, and other metrics can be analyzed consistently across time periods, facilitating accurate reporting and visualization in Power BI. This structure supports efficient querying and insightful analysis across multiple data points.</a:t>
            </a:r>
          </a:p>
        </p:txBody>
      </p:sp>
      <p:grpSp>
        <p:nvGrpSpPr>
          <p:cNvPr name="Group 10" id="10"/>
          <p:cNvGrpSpPr/>
          <p:nvPr/>
        </p:nvGrpSpPr>
        <p:grpSpPr>
          <a:xfrm rot="0">
            <a:off x="175296" y="0"/>
            <a:ext cx="2104932" cy="2112161"/>
            <a:chOff x="0" y="0"/>
            <a:chExt cx="2806576" cy="2816215"/>
          </a:xfrm>
        </p:grpSpPr>
        <p:sp>
          <p:nvSpPr>
            <p:cNvPr name="Freeform 11" id="11"/>
            <p:cNvSpPr/>
            <p:nvPr/>
          </p:nvSpPr>
          <p:spPr>
            <a:xfrm flipH="false" flipV="false" rot="0">
              <a:off x="0" y="0"/>
              <a:ext cx="2806576" cy="2816215"/>
            </a:xfrm>
            <a:custGeom>
              <a:avLst/>
              <a:gdLst/>
              <a:ahLst/>
              <a:cxnLst/>
              <a:rect r="r" b="b" t="t" l="l"/>
              <a:pathLst>
                <a:path h="2816215" w="2806576">
                  <a:moveTo>
                    <a:pt x="0" y="0"/>
                  </a:moveTo>
                  <a:lnTo>
                    <a:pt x="2806576" y="0"/>
                  </a:lnTo>
                  <a:lnTo>
                    <a:pt x="2806576" y="2816215"/>
                  </a:lnTo>
                  <a:lnTo>
                    <a:pt x="0" y="2816215"/>
                  </a:lnTo>
                  <a:lnTo>
                    <a:pt x="0" y="0"/>
                  </a:lnTo>
                  <a:close/>
                </a:path>
              </a:pathLst>
            </a:custGeom>
            <a:blipFill>
              <a:blip r:embed="rId3"/>
              <a:stretch>
                <a:fillRect l="0" t="0" r="0" b="0"/>
              </a:stretch>
            </a:blipFill>
            <a:ln cap="sq">
              <a:noFill/>
              <a:prstDash val="solid"/>
              <a:miter/>
            </a:ln>
          </p:spPr>
        </p:sp>
      </p:grpSp>
      <p:sp>
        <p:nvSpPr>
          <p:cNvPr name="TextBox 12" id="12"/>
          <p:cNvSpPr txBox="true"/>
          <p:nvPr/>
        </p:nvSpPr>
        <p:spPr>
          <a:xfrm rot="0">
            <a:off x="451667" y="2194303"/>
            <a:ext cx="14936916" cy="464820"/>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Josefin Sans Bold"/>
                <a:ea typeface="Josefin Sans Bold"/>
                <a:cs typeface="Josefin Sans Bold"/>
                <a:sym typeface="Josefin Sans Bold"/>
              </a:rPr>
              <a:t>WHY IS THE DATE TABLE USED AS THE CENTRAL FACT TABLE IN THE DATA MODEL?</a:t>
            </a:r>
          </a:p>
        </p:txBody>
      </p:sp>
      <p:grpSp>
        <p:nvGrpSpPr>
          <p:cNvPr name="Group 13" id="13"/>
          <p:cNvGrpSpPr/>
          <p:nvPr/>
        </p:nvGrpSpPr>
        <p:grpSpPr>
          <a:xfrm rot="0">
            <a:off x="16036418" y="8027685"/>
            <a:ext cx="2251582" cy="2259315"/>
            <a:chOff x="0" y="0"/>
            <a:chExt cx="3002110" cy="3012420"/>
          </a:xfrm>
        </p:grpSpPr>
        <p:sp>
          <p:nvSpPr>
            <p:cNvPr name="Freeform 14" id="14"/>
            <p:cNvSpPr/>
            <p:nvPr/>
          </p:nvSpPr>
          <p:spPr>
            <a:xfrm flipH="false" flipV="false" rot="0">
              <a:off x="0" y="0"/>
              <a:ext cx="3002110" cy="3012420"/>
            </a:xfrm>
            <a:custGeom>
              <a:avLst/>
              <a:gdLst/>
              <a:ahLst/>
              <a:cxnLst/>
              <a:rect r="r" b="b" t="t" l="l"/>
              <a:pathLst>
                <a:path h="3012420" w="3002110">
                  <a:moveTo>
                    <a:pt x="0" y="0"/>
                  </a:moveTo>
                  <a:lnTo>
                    <a:pt x="3002110" y="0"/>
                  </a:lnTo>
                  <a:lnTo>
                    <a:pt x="3002110" y="3012420"/>
                  </a:lnTo>
                  <a:lnTo>
                    <a:pt x="0" y="3012420"/>
                  </a:lnTo>
                  <a:lnTo>
                    <a:pt x="0" y="0"/>
                  </a:lnTo>
                  <a:close/>
                </a:path>
              </a:pathLst>
            </a:custGeom>
            <a:blipFill>
              <a:blip r:embed="rId4"/>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496511" y="-2073803"/>
            <a:ext cx="4523634" cy="4523634"/>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name="TextBox 4" id="4"/>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13</a:t>
            </a:r>
          </a:p>
        </p:txBody>
      </p:sp>
      <p:sp>
        <p:nvSpPr>
          <p:cNvPr name="Freeform 5" id="5"/>
          <p:cNvSpPr/>
          <p:nvPr/>
        </p:nvSpPr>
        <p:spPr>
          <a:xfrm flipH="false" flipV="false" rot="0">
            <a:off x="7835028" y="2911895"/>
            <a:ext cx="10319005" cy="6218432"/>
          </a:xfrm>
          <a:custGeom>
            <a:avLst/>
            <a:gdLst/>
            <a:ahLst/>
            <a:cxnLst/>
            <a:rect r="r" b="b" t="t" l="l"/>
            <a:pathLst>
              <a:path h="6218432" w="10319005">
                <a:moveTo>
                  <a:pt x="0" y="0"/>
                </a:moveTo>
                <a:lnTo>
                  <a:pt x="10319005" y="0"/>
                </a:lnTo>
                <a:lnTo>
                  <a:pt x="10319005" y="6218432"/>
                </a:lnTo>
                <a:lnTo>
                  <a:pt x="0" y="6218432"/>
                </a:lnTo>
                <a:lnTo>
                  <a:pt x="0" y="0"/>
                </a:lnTo>
                <a:close/>
              </a:path>
            </a:pathLst>
          </a:custGeom>
          <a:blipFill>
            <a:blip r:embed="rId2"/>
            <a:stretch>
              <a:fillRect l="-21945" t="-22961" r="-25882" b="-14857"/>
            </a:stretch>
          </a:blipFill>
        </p:spPr>
      </p:sp>
      <p:grpSp>
        <p:nvGrpSpPr>
          <p:cNvPr name="Group 6" id="6"/>
          <p:cNvGrpSpPr>
            <a:grpSpLocks noChangeAspect="true"/>
          </p:cNvGrpSpPr>
          <p:nvPr/>
        </p:nvGrpSpPr>
        <p:grpSpPr>
          <a:xfrm rot="9720820">
            <a:off x="752596" y="8797123"/>
            <a:ext cx="2095077" cy="2280658"/>
            <a:chOff x="0" y="0"/>
            <a:chExt cx="2279650" cy="2481580"/>
          </a:xfrm>
        </p:grpSpPr>
        <p:sp>
          <p:nvSpPr>
            <p:cNvPr name="Freeform 7" id="7"/>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sp>
        <p:nvSpPr>
          <p:cNvPr name="TextBox 8" id="8"/>
          <p:cNvSpPr txBox="true"/>
          <p:nvPr/>
        </p:nvSpPr>
        <p:spPr>
          <a:xfrm rot="0">
            <a:off x="175296" y="3095051"/>
            <a:ext cx="7372796" cy="5434330"/>
          </a:xfrm>
          <a:prstGeom prst="rect">
            <a:avLst/>
          </a:prstGeom>
        </p:spPr>
        <p:txBody>
          <a:bodyPr anchor="t" rtlCol="false" tIns="0" lIns="0" bIns="0" rIns="0">
            <a:spAutoFit/>
          </a:bodyPr>
          <a:lstStyle/>
          <a:p>
            <a:pPr algn="l">
              <a:lnSpc>
                <a:spcPts val="3920"/>
              </a:lnSpc>
            </a:pPr>
            <a:r>
              <a:rPr lang="en-US" sz="2800">
                <a:solidFill>
                  <a:srgbClr val="323A44"/>
                </a:solidFill>
                <a:latin typeface="Source Sans Pro"/>
                <a:ea typeface="Source Sans Pro"/>
                <a:cs typeface="Source Sans Pro"/>
                <a:sym typeface="Source Sans Pro"/>
              </a:rPr>
              <a:t>I created visualizations of key economic indicators for the Saudi economy to provide clear insights for both researchers and investors. These visual tools offer a simplified view of complex data, enabling users to track trends, compare performance, and make well-informed decisions. Through dashboards that highlight crucial metrics like trade volumes, GDP, and investment flows, stakeholders can better understand the economic landscape and assess potential opportunities or risks for investment.</a:t>
            </a:r>
          </a:p>
        </p:txBody>
      </p:sp>
      <p:grpSp>
        <p:nvGrpSpPr>
          <p:cNvPr name="Group 9" id="9"/>
          <p:cNvGrpSpPr/>
          <p:nvPr/>
        </p:nvGrpSpPr>
        <p:grpSpPr>
          <a:xfrm rot="0">
            <a:off x="175296" y="0"/>
            <a:ext cx="2104932" cy="2112161"/>
            <a:chOff x="0" y="0"/>
            <a:chExt cx="2806576" cy="2816215"/>
          </a:xfrm>
        </p:grpSpPr>
        <p:sp>
          <p:nvSpPr>
            <p:cNvPr name="Freeform 10" id="10"/>
            <p:cNvSpPr/>
            <p:nvPr/>
          </p:nvSpPr>
          <p:spPr>
            <a:xfrm flipH="false" flipV="false" rot="0">
              <a:off x="0" y="0"/>
              <a:ext cx="2806576" cy="2816215"/>
            </a:xfrm>
            <a:custGeom>
              <a:avLst/>
              <a:gdLst/>
              <a:ahLst/>
              <a:cxnLst/>
              <a:rect r="r" b="b" t="t" l="l"/>
              <a:pathLst>
                <a:path h="2816215" w="2806576">
                  <a:moveTo>
                    <a:pt x="0" y="0"/>
                  </a:moveTo>
                  <a:lnTo>
                    <a:pt x="2806576" y="0"/>
                  </a:lnTo>
                  <a:lnTo>
                    <a:pt x="2806576" y="2816215"/>
                  </a:lnTo>
                  <a:lnTo>
                    <a:pt x="0" y="2816215"/>
                  </a:lnTo>
                  <a:lnTo>
                    <a:pt x="0" y="0"/>
                  </a:lnTo>
                  <a:close/>
                </a:path>
              </a:pathLst>
            </a:custGeom>
            <a:blipFill>
              <a:blip r:embed="rId3"/>
              <a:stretch>
                <a:fillRect l="0" t="0" r="0" b="0"/>
              </a:stretch>
            </a:blipFill>
            <a:ln cap="sq">
              <a:noFill/>
              <a:prstDash val="solid"/>
              <a:miter/>
            </a:ln>
          </p:spPr>
        </p:sp>
      </p:grpSp>
      <p:sp>
        <p:nvSpPr>
          <p:cNvPr name="TextBox 11" id="11"/>
          <p:cNvSpPr txBox="true"/>
          <p:nvPr/>
        </p:nvSpPr>
        <p:spPr>
          <a:xfrm rot="0">
            <a:off x="559595" y="1970825"/>
            <a:ext cx="14936916" cy="941070"/>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Josefin Sans Bold"/>
                <a:ea typeface="Josefin Sans Bold"/>
                <a:cs typeface="Josefin Sans Bold"/>
                <a:sym typeface="Josefin Sans Bold"/>
              </a:rPr>
              <a:t>HOW DOES THE VISUALIZATION OF KEY ECONOMIC INDICATORS HELP INVESTORS IN DECISION-MAKING?</a:t>
            </a:r>
          </a:p>
        </p:txBody>
      </p:sp>
      <p:sp>
        <p:nvSpPr>
          <p:cNvPr name="TextBox 12" id="12"/>
          <p:cNvSpPr txBox="true"/>
          <p:nvPr/>
        </p:nvSpPr>
        <p:spPr>
          <a:xfrm rot="0">
            <a:off x="2743563" y="429777"/>
            <a:ext cx="9159505" cy="1226820"/>
          </a:xfrm>
          <a:prstGeom prst="rect">
            <a:avLst/>
          </a:prstGeom>
        </p:spPr>
        <p:txBody>
          <a:bodyPr anchor="t" rtlCol="false" tIns="0" lIns="0" bIns="0" rIns="0">
            <a:spAutoFit/>
          </a:bodyPr>
          <a:lstStyle/>
          <a:p>
            <a:pPr algn="l">
              <a:lnSpc>
                <a:spcPts val="10080"/>
              </a:lnSpc>
            </a:pPr>
            <a:r>
              <a:rPr lang="en-US" b="true" sz="7200">
                <a:solidFill>
                  <a:srgbClr val="35805B"/>
                </a:solidFill>
                <a:latin typeface="Josefin Sans Bold"/>
                <a:ea typeface="Josefin Sans Bold"/>
                <a:cs typeface="Josefin Sans Bold"/>
                <a:sym typeface="Josefin Sans Bold"/>
              </a:rPr>
              <a:t>POWER BI</a:t>
            </a:r>
          </a:p>
        </p:txBody>
      </p:sp>
      <p:grpSp>
        <p:nvGrpSpPr>
          <p:cNvPr name="Group 13" id="13"/>
          <p:cNvGrpSpPr/>
          <p:nvPr/>
        </p:nvGrpSpPr>
        <p:grpSpPr>
          <a:xfrm rot="0">
            <a:off x="16536397" y="8529381"/>
            <a:ext cx="1751603" cy="1757619"/>
            <a:chOff x="0" y="0"/>
            <a:chExt cx="2335471" cy="2343492"/>
          </a:xfrm>
        </p:grpSpPr>
        <p:sp>
          <p:nvSpPr>
            <p:cNvPr name="Freeform 14" id="14"/>
            <p:cNvSpPr/>
            <p:nvPr/>
          </p:nvSpPr>
          <p:spPr>
            <a:xfrm flipH="false" flipV="false" rot="0">
              <a:off x="0" y="0"/>
              <a:ext cx="2335471" cy="2343492"/>
            </a:xfrm>
            <a:custGeom>
              <a:avLst/>
              <a:gdLst/>
              <a:ahLst/>
              <a:cxnLst/>
              <a:rect r="r" b="b" t="t" l="l"/>
              <a:pathLst>
                <a:path h="2343492" w="2335471">
                  <a:moveTo>
                    <a:pt x="0" y="0"/>
                  </a:moveTo>
                  <a:lnTo>
                    <a:pt x="2335471" y="0"/>
                  </a:lnTo>
                  <a:lnTo>
                    <a:pt x="2335471" y="2343492"/>
                  </a:lnTo>
                  <a:lnTo>
                    <a:pt x="0" y="2343492"/>
                  </a:lnTo>
                  <a:lnTo>
                    <a:pt x="0" y="0"/>
                  </a:lnTo>
                  <a:close/>
                </a:path>
              </a:pathLst>
            </a:custGeom>
            <a:blipFill>
              <a:blip r:embed="rId4"/>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496511" y="-2073803"/>
            <a:ext cx="4523634" cy="4523634"/>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name="TextBox 4" id="4"/>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14</a:t>
            </a:r>
          </a:p>
        </p:txBody>
      </p:sp>
      <p:sp>
        <p:nvSpPr>
          <p:cNvPr name="Freeform 5" id="5"/>
          <p:cNvSpPr/>
          <p:nvPr/>
        </p:nvSpPr>
        <p:spPr>
          <a:xfrm flipH="false" flipV="false" rot="0">
            <a:off x="8331026" y="2833942"/>
            <a:ext cx="9004474" cy="6424358"/>
          </a:xfrm>
          <a:custGeom>
            <a:avLst/>
            <a:gdLst/>
            <a:ahLst/>
            <a:cxnLst/>
            <a:rect r="r" b="b" t="t" l="l"/>
            <a:pathLst>
              <a:path h="6424358" w="9004474">
                <a:moveTo>
                  <a:pt x="0" y="0"/>
                </a:moveTo>
                <a:lnTo>
                  <a:pt x="9004474" y="0"/>
                </a:lnTo>
                <a:lnTo>
                  <a:pt x="9004474" y="6424358"/>
                </a:lnTo>
                <a:lnTo>
                  <a:pt x="0" y="6424358"/>
                </a:lnTo>
                <a:lnTo>
                  <a:pt x="0" y="0"/>
                </a:lnTo>
                <a:close/>
              </a:path>
            </a:pathLst>
          </a:custGeom>
          <a:blipFill>
            <a:blip r:embed="rId2"/>
            <a:stretch>
              <a:fillRect l="-23283" t="-3844" r="-26166" b="-13840"/>
            </a:stretch>
          </a:blipFill>
        </p:spPr>
      </p:sp>
      <p:grpSp>
        <p:nvGrpSpPr>
          <p:cNvPr name="Group 6" id="6"/>
          <p:cNvGrpSpPr>
            <a:grpSpLocks noChangeAspect="true"/>
          </p:cNvGrpSpPr>
          <p:nvPr/>
        </p:nvGrpSpPr>
        <p:grpSpPr>
          <a:xfrm rot="9720820">
            <a:off x="752596" y="8797123"/>
            <a:ext cx="2095077" cy="2280658"/>
            <a:chOff x="0" y="0"/>
            <a:chExt cx="2279650" cy="2481580"/>
          </a:xfrm>
        </p:grpSpPr>
        <p:sp>
          <p:nvSpPr>
            <p:cNvPr name="Freeform 7" id="7"/>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sp>
        <p:nvSpPr>
          <p:cNvPr name="TextBox 8" id="8"/>
          <p:cNvSpPr txBox="true"/>
          <p:nvPr/>
        </p:nvSpPr>
        <p:spPr>
          <a:xfrm rot="0">
            <a:off x="451667" y="2721492"/>
            <a:ext cx="7372796" cy="6424930"/>
          </a:xfrm>
          <a:prstGeom prst="rect">
            <a:avLst/>
          </a:prstGeom>
        </p:spPr>
        <p:txBody>
          <a:bodyPr anchor="t" rtlCol="false" tIns="0" lIns="0" bIns="0" rIns="0">
            <a:spAutoFit/>
          </a:bodyPr>
          <a:lstStyle/>
          <a:p>
            <a:pPr algn="l">
              <a:lnSpc>
                <a:spcPts val="3920"/>
              </a:lnSpc>
            </a:pPr>
            <a:r>
              <a:rPr lang="en-US" sz="2800">
                <a:solidFill>
                  <a:srgbClr val="323A44"/>
                </a:solidFill>
                <a:latin typeface="Source Sans Pro"/>
                <a:ea typeface="Source Sans Pro"/>
                <a:cs typeface="Source Sans Pro"/>
                <a:sym typeface="Source Sans Pro"/>
              </a:rPr>
              <a:t>By delving deeper into Saudi Arabia's trade activities, we gain a clearer understanding of its economic strengths and areas for improvement. Analyzing export and import patterns, particularly the balance between oil and non-oil commodities, allows for more targeted strategies in diversifying the economy. It helps both researchers and investors to identify trends, assess the impact of global market changes, and make more informed predictions about future trade flows and economic performance. This analysis is essential for guiding policy decisions and optimizing trade relations.</a:t>
            </a:r>
          </a:p>
        </p:txBody>
      </p:sp>
      <p:sp>
        <p:nvSpPr>
          <p:cNvPr name="TextBox 9" id="9"/>
          <p:cNvSpPr txBox="true"/>
          <p:nvPr/>
        </p:nvSpPr>
        <p:spPr>
          <a:xfrm rot="0">
            <a:off x="862568" y="1892872"/>
            <a:ext cx="14936916" cy="941070"/>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Josefin Sans Bold"/>
                <a:ea typeface="Josefin Sans Bold"/>
                <a:cs typeface="Josefin Sans Bold"/>
                <a:sym typeface="Josefin Sans Bold"/>
              </a:rPr>
              <a:t>HOW DOES A DEEPER FOCUS ON SAUDI TRADE PROVIDE VALUABLE INSIGHTS FOR ECONOMIC ANALYSIS?</a:t>
            </a:r>
          </a:p>
        </p:txBody>
      </p:sp>
      <p:sp>
        <p:nvSpPr>
          <p:cNvPr name="TextBox 10" id="10"/>
          <p:cNvSpPr txBox="true"/>
          <p:nvPr/>
        </p:nvSpPr>
        <p:spPr>
          <a:xfrm rot="0">
            <a:off x="2816134" y="493277"/>
            <a:ext cx="9159505" cy="1226820"/>
          </a:xfrm>
          <a:prstGeom prst="rect">
            <a:avLst/>
          </a:prstGeom>
        </p:spPr>
        <p:txBody>
          <a:bodyPr anchor="t" rtlCol="false" tIns="0" lIns="0" bIns="0" rIns="0">
            <a:spAutoFit/>
          </a:bodyPr>
          <a:lstStyle/>
          <a:p>
            <a:pPr algn="l">
              <a:lnSpc>
                <a:spcPts val="10080"/>
              </a:lnSpc>
            </a:pPr>
            <a:r>
              <a:rPr lang="en-US" b="true" sz="7200">
                <a:solidFill>
                  <a:srgbClr val="35805B"/>
                </a:solidFill>
                <a:latin typeface="Josefin Sans Bold"/>
                <a:ea typeface="Josefin Sans Bold"/>
                <a:cs typeface="Josefin Sans Bold"/>
                <a:sym typeface="Josefin Sans Bold"/>
              </a:rPr>
              <a:t>POWER BI</a:t>
            </a:r>
          </a:p>
        </p:txBody>
      </p:sp>
      <p:grpSp>
        <p:nvGrpSpPr>
          <p:cNvPr name="Group 11" id="11"/>
          <p:cNvGrpSpPr/>
          <p:nvPr/>
        </p:nvGrpSpPr>
        <p:grpSpPr>
          <a:xfrm rot="0">
            <a:off x="0" y="0"/>
            <a:ext cx="2104932" cy="2112161"/>
            <a:chOff x="0" y="0"/>
            <a:chExt cx="2806576" cy="2816215"/>
          </a:xfrm>
        </p:grpSpPr>
        <p:sp>
          <p:nvSpPr>
            <p:cNvPr name="Freeform 12" id="12"/>
            <p:cNvSpPr/>
            <p:nvPr/>
          </p:nvSpPr>
          <p:spPr>
            <a:xfrm flipH="false" flipV="false" rot="0">
              <a:off x="0" y="0"/>
              <a:ext cx="2806576" cy="2816215"/>
            </a:xfrm>
            <a:custGeom>
              <a:avLst/>
              <a:gdLst/>
              <a:ahLst/>
              <a:cxnLst/>
              <a:rect r="r" b="b" t="t" l="l"/>
              <a:pathLst>
                <a:path h="2816215" w="2806576">
                  <a:moveTo>
                    <a:pt x="0" y="0"/>
                  </a:moveTo>
                  <a:lnTo>
                    <a:pt x="2806576" y="0"/>
                  </a:lnTo>
                  <a:lnTo>
                    <a:pt x="2806576" y="2816215"/>
                  </a:lnTo>
                  <a:lnTo>
                    <a:pt x="0" y="2816215"/>
                  </a:lnTo>
                  <a:lnTo>
                    <a:pt x="0" y="0"/>
                  </a:lnTo>
                  <a:close/>
                </a:path>
              </a:pathLst>
            </a:custGeom>
            <a:blipFill>
              <a:blip r:embed="rId3"/>
              <a:stretch>
                <a:fillRect l="0" t="0" r="0" b="0"/>
              </a:stretch>
            </a:blipFill>
            <a:ln cap="sq">
              <a:noFill/>
              <a:prstDash val="solid"/>
              <a:miter/>
            </a:ln>
          </p:spPr>
        </p:sp>
      </p:grpSp>
      <p:grpSp>
        <p:nvGrpSpPr>
          <p:cNvPr name="Group 13" id="13"/>
          <p:cNvGrpSpPr/>
          <p:nvPr/>
        </p:nvGrpSpPr>
        <p:grpSpPr>
          <a:xfrm rot="0">
            <a:off x="16980366" y="8974875"/>
            <a:ext cx="1307634" cy="1312125"/>
            <a:chOff x="0" y="0"/>
            <a:chExt cx="1743511" cy="1749499"/>
          </a:xfrm>
        </p:grpSpPr>
        <p:sp>
          <p:nvSpPr>
            <p:cNvPr name="Freeform 14" id="14"/>
            <p:cNvSpPr/>
            <p:nvPr/>
          </p:nvSpPr>
          <p:spPr>
            <a:xfrm flipH="false" flipV="false" rot="0">
              <a:off x="0" y="0"/>
              <a:ext cx="1743511" cy="1749499"/>
            </a:xfrm>
            <a:custGeom>
              <a:avLst/>
              <a:gdLst/>
              <a:ahLst/>
              <a:cxnLst/>
              <a:rect r="r" b="b" t="t" l="l"/>
              <a:pathLst>
                <a:path h="1749499" w="1743511">
                  <a:moveTo>
                    <a:pt x="0" y="0"/>
                  </a:moveTo>
                  <a:lnTo>
                    <a:pt x="1743511" y="0"/>
                  </a:lnTo>
                  <a:lnTo>
                    <a:pt x="1743511" y="1749499"/>
                  </a:lnTo>
                  <a:lnTo>
                    <a:pt x="0" y="1749499"/>
                  </a:lnTo>
                  <a:lnTo>
                    <a:pt x="0" y="0"/>
                  </a:lnTo>
                  <a:close/>
                </a:path>
              </a:pathLst>
            </a:custGeom>
            <a:blipFill>
              <a:blip r:embed="rId4"/>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496511" y="-2073803"/>
            <a:ext cx="4523634" cy="4523634"/>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name="TextBox 4" id="4"/>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15</a:t>
            </a:r>
          </a:p>
        </p:txBody>
      </p:sp>
      <p:sp>
        <p:nvSpPr>
          <p:cNvPr name="Freeform 5" id="5"/>
          <p:cNvSpPr/>
          <p:nvPr/>
        </p:nvSpPr>
        <p:spPr>
          <a:xfrm flipH="false" flipV="false" rot="0">
            <a:off x="2779856" y="2449831"/>
            <a:ext cx="13854388" cy="8236127"/>
          </a:xfrm>
          <a:custGeom>
            <a:avLst/>
            <a:gdLst/>
            <a:ahLst/>
            <a:cxnLst/>
            <a:rect r="r" b="b" t="t" l="l"/>
            <a:pathLst>
              <a:path h="8236127" w="13854388">
                <a:moveTo>
                  <a:pt x="0" y="0"/>
                </a:moveTo>
                <a:lnTo>
                  <a:pt x="13854388" y="0"/>
                </a:lnTo>
                <a:lnTo>
                  <a:pt x="13854388" y="8236127"/>
                </a:lnTo>
                <a:lnTo>
                  <a:pt x="0" y="8236127"/>
                </a:lnTo>
                <a:lnTo>
                  <a:pt x="0" y="0"/>
                </a:lnTo>
                <a:close/>
              </a:path>
            </a:pathLst>
          </a:custGeom>
          <a:blipFill>
            <a:blip r:embed="rId2"/>
            <a:stretch>
              <a:fillRect l="-22616" t="-25989" r="-23229" b="-11844"/>
            </a:stretch>
          </a:blipFill>
        </p:spPr>
      </p:sp>
      <p:grpSp>
        <p:nvGrpSpPr>
          <p:cNvPr name="Group 6" id="6"/>
          <p:cNvGrpSpPr>
            <a:grpSpLocks noChangeAspect="true"/>
          </p:cNvGrpSpPr>
          <p:nvPr/>
        </p:nvGrpSpPr>
        <p:grpSpPr>
          <a:xfrm rot="9720820">
            <a:off x="752596" y="8797123"/>
            <a:ext cx="2095077" cy="2280658"/>
            <a:chOff x="0" y="0"/>
            <a:chExt cx="2279650" cy="2481580"/>
          </a:xfrm>
        </p:grpSpPr>
        <p:sp>
          <p:nvSpPr>
            <p:cNvPr name="Freeform 7" id="7"/>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sp>
        <p:nvSpPr>
          <p:cNvPr name="TextBox 8" id="8"/>
          <p:cNvSpPr txBox="true"/>
          <p:nvPr/>
        </p:nvSpPr>
        <p:spPr>
          <a:xfrm rot="0">
            <a:off x="2616563" y="366277"/>
            <a:ext cx="9159505" cy="1226820"/>
          </a:xfrm>
          <a:prstGeom prst="rect">
            <a:avLst/>
          </a:prstGeom>
        </p:spPr>
        <p:txBody>
          <a:bodyPr anchor="t" rtlCol="false" tIns="0" lIns="0" bIns="0" rIns="0">
            <a:spAutoFit/>
          </a:bodyPr>
          <a:lstStyle/>
          <a:p>
            <a:pPr algn="l">
              <a:lnSpc>
                <a:spcPts val="10080"/>
              </a:lnSpc>
            </a:pPr>
            <a:r>
              <a:rPr lang="en-US" b="true" sz="7200">
                <a:solidFill>
                  <a:srgbClr val="35805B"/>
                </a:solidFill>
                <a:latin typeface="Josefin Sans Bold"/>
                <a:ea typeface="Josefin Sans Bold"/>
                <a:cs typeface="Josefin Sans Bold"/>
                <a:sym typeface="Josefin Sans Bold"/>
              </a:rPr>
              <a:t>POWER BI</a:t>
            </a:r>
          </a:p>
        </p:txBody>
      </p:sp>
      <p:sp>
        <p:nvSpPr>
          <p:cNvPr name="TextBox 9" id="9"/>
          <p:cNvSpPr txBox="true"/>
          <p:nvPr/>
        </p:nvSpPr>
        <p:spPr>
          <a:xfrm rot="0">
            <a:off x="451667" y="1837572"/>
            <a:ext cx="14936916" cy="464820"/>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Josefin Sans Bold"/>
                <a:ea typeface="Josefin Sans Bold"/>
                <a:cs typeface="Josefin Sans Bold"/>
                <a:sym typeface="Josefin Sans Bold"/>
              </a:rPr>
              <a:t>WHICH ARE THE MAIN COUNTRIES FROM WHICH SAUDI ARABIA IMPORTS?</a:t>
            </a:r>
          </a:p>
        </p:txBody>
      </p:sp>
      <p:grpSp>
        <p:nvGrpSpPr>
          <p:cNvPr name="Group 10" id="10"/>
          <p:cNvGrpSpPr/>
          <p:nvPr/>
        </p:nvGrpSpPr>
        <p:grpSpPr>
          <a:xfrm rot="0">
            <a:off x="16261454" y="8257027"/>
            <a:ext cx="1995692" cy="2002546"/>
            <a:chOff x="0" y="0"/>
            <a:chExt cx="2660923" cy="2670061"/>
          </a:xfrm>
        </p:grpSpPr>
        <p:sp>
          <p:nvSpPr>
            <p:cNvPr name="Freeform 11" id="11"/>
            <p:cNvSpPr/>
            <p:nvPr/>
          </p:nvSpPr>
          <p:spPr>
            <a:xfrm flipH="false" flipV="false" rot="0">
              <a:off x="0" y="0"/>
              <a:ext cx="2660923" cy="2670061"/>
            </a:xfrm>
            <a:custGeom>
              <a:avLst/>
              <a:gdLst/>
              <a:ahLst/>
              <a:cxnLst/>
              <a:rect r="r" b="b" t="t" l="l"/>
              <a:pathLst>
                <a:path h="2670061" w="2660923">
                  <a:moveTo>
                    <a:pt x="0" y="0"/>
                  </a:moveTo>
                  <a:lnTo>
                    <a:pt x="2660923" y="0"/>
                  </a:lnTo>
                  <a:lnTo>
                    <a:pt x="2660923" y="2670061"/>
                  </a:lnTo>
                  <a:lnTo>
                    <a:pt x="0" y="2670061"/>
                  </a:lnTo>
                  <a:lnTo>
                    <a:pt x="0" y="0"/>
                  </a:lnTo>
                  <a:close/>
                </a:path>
              </a:pathLst>
            </a:custGeom>
            <a:blipFill>
              <a:blip r:embed="rId3"/>
              <a:stretch>
                <a:fillRect l="0" t="0" r="0" b="0"/>
              </a:stretch>
            </a:blipFill>
          </p:spPr>
        </p:sp>
      </p:grpSp>
      <p:grpSp>
        <p:nvGrpSpPr>
          <p:cNvPr name="Group 12" id="12"/>
          <p:cNvGrpSpPr/>
          <p:nvPr/>
        </p:nvGrpSpPr>
        <p:grpSpPr>
          <a:xfrm rot="0">
            <a:off x="0" y="0"/>
            <a:ext cx="2104932" cy="2112161"/>
            <a:chOff x="0" y="0"/>
            <a:chExt cx="2806576" cy="2816215"/>
          </a:xfrm>
        </p:grpSpPr>
        <p:sp>
          <p:nvSpPr>
            <p:cNvPr name="Freeform 13" id="13"/>
            <p:cNvSpPr/>
            <p:nvPr/>
          </p:nvSpPr>
          <p:spPr>
            <a:xfrm flipH="false" flipV="false" rot="0">
              <a:off x="0" y="0"/>
              <a:ext cx="2806576" cy="2816215"/>
            </a:xfrm>
            <a:custGeom>
              <a:avLst/>
              <a:gdLst/>
              <a:ahLst/>
              <a:cxnLst/>
              <a:rect r="r" b="b" t="t" l="l"/>
              <a:pathLst>
                <a:path h="2816215" w="2806576">
                  <a:moveTo>
                    <a:pt x="0" y="0"/>
                  </a:moveTo>
                  <a:lnTo>
                    <a:pt x="2806576" y="0"/>
                  </a:lnTo>
                  <a:lnTo>
                    <a:pt x="2806576" y="2816215"/>
                  </a:lnTo>
                  <a:lnTo>
                    <a:pt x="0" y="2816215"/>
                  </a:lnTo>
                  <a:lnTo>
                    <a:pt x="0" y="0"/>
                  </a:lnTo>
                  <a:close/>
                </a:path>
              </a:pathLst>
            </a:custGeom>
            <a:blipFill>
              <a:blip r:embed="rId4"/>
              <a:stretch>
                <a:fillRect l="0" t="0" r="0" b="0"/>
              </a:stretch>
            </a:blipFill>
            <a:ln cap="sq">
              <a:noFill/>
              <a:prstDash val="solid"/>
              <a:miter/>
            </a:ln>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496511" y="-2073803"/>
            <a:ext cx="4523634" cy="4523634"/>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name="TextBox 4" id="4"/>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16</a:t>
            </a:r>
          </a:p>
        </p:txBody>
      </p:sp>
      <p:sp>
        <p:nvSpPr>
          <p:cNvPr name="Freeform 5" id="5"/>
          <p:cNvSpPr/>
          <p:nvPr/>
        </p:nvSpPr>
        <p:spPr>
          <a:xfrm flipH="false" flipV="false" rot="0">
            <a:off x="7816885" y="2554121"/>
            <a:ext cx="10471115" cy="6868735"/>
          </a:xfrm>
          <a:custGeom>
            <a:avLst/>
            <a:gdLst/>
            <a:ahLst/>
            <a:cxnLst/>
            <a:rect r="r" b="b" t="t" l="l"/>
            <a:pathLst>
              <a:path h="6868735" w="10471115">
                <a:moveTo>
                  <a:pt x="0" y="0"/>
                </a:moveTo>
                <a:lnTo>
                  <a:pt x="10471115" y="0"/>
                </a:lnTo>
                <a:lnTo>
                  <a:pt x="10471115" y="6868735"/>
                </a:lnTo>
                <a:lnTo>
                  <a:pt x="0" y="6868735"/>
                </a:lnTo>
                <a:lnTo>
                  <a:pt x="0" y="0"/>
                </a:lnTo>
                <a:close/>
              </a:path>
            </a:pathLst>
          </a:custGeom>
          <a:blipFill>
            <a:blip r:embed="rId2"/>
            <a:stretch>
              <a:fillRect l="-21945" t="-19804" r="-25882" b="-6806"/>
            </a:stretch>
          </a:blipFill>
        </p:spPr>
      </p:sp>
      <p:grpSp>
        <p:nvGrpSpPr>
          <p:cNvPr name="Group 6" id="6"/>
          <p:cNvGrpSpPr/>
          <p:nvPr/>
        </p:nvGrpSpPr>
        <p:grpSpPr>
          <a:xfrm rot="0">
            <a:off x="16508622" y="8627564"/>
            <a:ext cx="1653756" cy="1659436"/>
            <a:chOff x="0" y="0"/>
            <a:chExt cx="2205008" cy="2212581"/>
          </a:xfrm>
        </p:grpSpPr>
        <p:sp>
          <p:nvSpPr>
            <p:cNvPr name="Freeform 7" id="7"/>
            <p:cNvSpPr/>
            <p:nvPr/>
          </p:nvSpPr>
          <p:spPr>
            <a:xfrm flipH="false" flipV="false" rot="0">
              <a:off x="0" y="0"/>
              <a:ext cx="2205008" cy="2212581"/>
            </a:xfrm>
            <a:custGeom>
              <a:avLst/>
              <a:gdLst/>
              <a:ahLst/>
              <a:cxnLst/>
              <a:rect r="r" b="b" t="t" l="l"/>
              <a:pathLst>
                <a:path h="2212581" w="2205008">
                  <a:moveTo>
                    <a:pt x="0" y="0"/>
                  </a:moveTo>
                  <a:lnTo>
                    <a:pt x="2205008" y="0"/>
                  </a:lnTo>
                  <a:lnTo>
                    <a:pt x="2205008" y="2212581"/>
                  </a:lnTo>
                  <a:lnTo>
                    <a:pt x="0" y="2212581"/>
                  </a:lnTo>
                  <a:lnTo>
                    <a:pt x="0" y="0"/>
                  </a:lnTo>
                  <a:close/>
                </a:path>
              </a:pathLst>
            </a:custGeom>
            <a:blipFill>
              <a:blip r:embed="rId3"/>
              <a:stretch>
                <a:fillRect l="0" t="0" r="0" b="0"/>
              </a:stretch>
            </a:blipFill>
          </p:spPr>
        </p:sp>
      </p:grpSp>
      <p:grpSp>
        <p:nvGrpSpPr>
          <p:cNvPr name="Group 8" id="8"/>
          <p:cNvGrpSpPr>
            <a:grpSpLocks noChangeAspect="true"/>
          </p:cNvGrpSpPr>
          <p:nvPr/>
        </p:nvGrpSpPr>
        <p:grpSpPr>
          <a:xfrm rot="9720820">
            <a:off x="752596" y="8797123"/>
            <a:ext cx="2095077" cy="2280658"/>
            <a:chOff x="0" y="0"/>
            <a:chExt cx="2279650" cy="2481580"/>
          </a:xfrm>
        </p:grpSpPr>
        <p:sp>
          <p:nvSpPr>
            <p:cNvPr name="Freeform 9" id="9"/>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sp>
        <p:nvSpPr>
          <p:cNvPr name="TextBox 10" id="10"/>
          <p:cNvSpPr txBox="true"/>
          <p:nvPr/>
        </p:nvSpPr>
        <p:spPr>
          <a:xfrm rot="0">
            <a:off x="451667" y="3355857"/>
            <a:ext cx="7372796" cy="4939030"/>
          </a:xfrm>
          <a:prstGeom prst="rect">
            <a:avLst/>
          </a:prstGeom>
        </p:spPr>
        <p:txBody>
          <a:bodyPr anchor="t" rtlCol="false" tIns="0" lIns="0" bIns="0" rIns="0">
            <a:spAutoFit/>
          </a:bodyPr>
          <a:lstStyle/>
          <a:p>
            <a:pPr algn="l">
              <a:lnSpc>
                <a:spcPts val="3920"/>
              </a:lnSpc>
            </a:pPr>
            <a:r>
              <a:rPr lang="en-US" sz="2800">
                <a:solidFill>
                  <a:srgbClr val="323A44"/>
                </a:solidFill>
                <a:latin typeface="Source Sans Pro"/>
                <a:ea typeface="Source Sans Pro"/>
                <a:cs typeface="Source Sans Pro"/>
                <a:sym typeface="Source Sans Pro"/>
              </a:rPr>
              <a:t>I focused specifically on the state of investment in Saudi Arabia to highlight its significant importance in economic analysis. Investment is a key driver for achieving sustainable economic development, especially as the Kingdom works towards diversifying its sources of national income by attracting both local and international investments. This emphasis provides a deeper understanding of the role investments play in shaping the economic landscape.</a:t>
            </a:r>
          </a:p>
        </p:txBody>
      </p:sp>
      <p:sp>
        <p:nvSpPr>
          <p:cNvPr name="TextBox 11" id="11"/>
          <p:cNvSpPr txBox="true"/>
          <p:nvPr/>
        </p:nvSpPr>
        <p:spPr>
          <a:xfrm rot="0">
            <a:off x="801998" y="1613051"/>
            <a:ext cx="14936916" cy="941070"/>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Josefin Sans Bold"/>
                <a:ea typeface="Josefin Sans Bold"/>
                <a:cs typeface="Josefin Sans Bold"/>
                <a:sym typeface="Josefin Sans Bold"/>
              </a:rPr>
              <a:t>WHAT ARE THE KEY FACTORS INFLUENCING INVESTMENT TRENDS IN SAUDI ARABIA?</a:t>
            </a:r>
          </a:p>
        </p:txBody>
      </p:sp>
      <p:sp>
        <p:nvSpPr>
          <p:cNvPr name="TextBox 12" id="12"/>
          <p:cNvSpPr txBox="true"/>
          <p:nvPr/>
        </p:nvSpPr>
        <p:spPr>
          <a:xfrm rot="0">
            <a:off x="2616563" y="366277"/>
            <a:ext cx="9159505" cy="1226820"/>
          </a:xfrm>
          <a:prstGeom prst="rect">
            <a:avLst/>
          </a:prstGeom>
        </p:spPr>
        <p:txBody>
          <a:bodyPr anchor="t" rtlCol="false" tIns="0" lIns="0" bIns="0" rIns="0">
            <a:spAutoFit/>
          </a:bodyPr>
          <a:lstStyle/>
          <a:p>
            <a:pPr algn="l">
              <a:lnSpc>
                <a:spcPts val="10080"/>
              </a:lnSpc>
            </a:pPr>
            <a:r>
              <a:rPr lang="en-US" b="true" sz="7200">
                <a:solidFill>
                  <a:srgbClr val="35805B"/>
                </a:solidFill>
                <a:latin typeface="Josefin Sans Bold"/>
                <a:ea typeface="Josefin Sans Bold"/>
                <a:cs typeface="Josefin Sans Bold"/>
                <a:sym typeface="Josefin Sans Bold"/>
              </a:rPr>
              <a:t>POWER BI</a:t>
            </a:r>
          </a:p>
        </p:txBody>
      </p:sp>
      <p:grpSp>
        <p:nvGrpSpPr>
          <p:cNvPr name="Group 13" id="13"/>
          <p:cNvGrpSpPr/>
          <p:nvPr/>
        </p:nvGrpSpPr>
        <p:grpSpPr>
          <a:xfrm rot="0">
            <a:off x="0" y="0"/>
            <a:ext cx="2104932" cy="2112161"/>
            <a:chOff x="0" y="0"/>
            <a:chExt cx="2806576" cy="2816215"/>
          </a:xfrm>
        </p:grpSpPr>
        <p:sp>
          <p:nvSpPr>
            <p:cNvPr name="Freeform 14" id="14"/>
            <p:cNvSpPr/>
            <p:nvPr/>
          </p:nvSpPr>
          <p:spPr>
            <a:xfrm flipH="false" flipV="false" rot="0">
              <a:off x="0" y="0"/>
              <a:ext cx="2806576" cy="2816215"/>
            </a:xfrm>
            <a:custGeom>
              <a:avLst/>
              <a:gdLst/>
              <a:ahLst/>
              <a:cxnLst/>
              <a:rect r="r" b="b" t="t" l="l"/>
              <a:pathLst>
                <a:path h="2816215" w="2806576">
                  <a:moveTo>
                    <a:pt x="0" y="0"/>
                  </a:moveTo>
                  <a:lnTo>
                    <a:pt x="2806576" y="0"/>
                  </a:lnTo>
                  <a:lnTo>
                    <a:pt x="2806576" y="2816215"/>
                  </a:lnTo>
                  <a:lnTo>
                    <a:pt x="0" y="2816215"/>
                  </a:lnTo>
                  <a:lnTo>
                    <a:pt x="0" y="0"/>
                  </a:lnTo>
                  <a:close/>
                </a:path>
              </a:pathLst>
            </a:custGeom>
            <a:blipFill>
              <a:blip r:embed="rId4"/>
              <a:stretch>
                <a:fillRect l="0" t="0" r="0" b="0"/>
              </a:stretch>
            </a:blipFill>
            <a:ln cap="sq">
              <a:noFill/>
              <a:prstDash val="solid"/>
              <a:miter/>
            </a:ln>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496511" y="-2073803"/>
            <a:ext cx="4523634" cy="4523634"/>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name="Freeform 4" id="4"/>
          <p:cNvSpPr/>
          <p:nvPr/>
        </p:nvSpPr>
        <p:spPr>
          <a:xfrm flipH="false" flipV="false" rot="0">
            <a:off x="8258026" y="2917707"/>
            <a:ext cx="10029974" cy="5694174"/>
          </a:xfrm>
          <a:custGeom>
            <a:avLst/>
            <a:gdLst/>
            <a:ahLst/>
            <a:cxnLst/>
            <a:rect r="r" b="b" t="t" l="l"/>
            <a:pathLst>
              <a:path h="5694174" w="10029974">
                <a:moveTo>
                  <a:pt x="0" y="0"/>
                </a:moveTo>
                <a:lnTo>
                  <a:pt x="10029974" y="0"/>
                </a:lnTo>
                <a:lnTo>
                  <a:pt x="10029974" y="5694174"/>
                </a:lnTo>
                <a:lnTo>
                  <a:pt x="0" y="5694174"/>
                </a:lnTo>
                <a:lnTo>
                  <a:pt x="0" y="0"/>
                </a:lnTo>
                <a:close/>
              </a:path>
            </a:pathLst>
          </a:custGeom>
          <a:blipFill>
            <a:blip r:embed="rId2"/>
            <a:stretch>
              <a:fillRect l="-22610" t="-28350" r="-26023" b="-18740"/>
            </a:stretch>
          </a:blipFill>
        </p:spPr>
      </p:sp>
      <p:grpSp>
        <p:nvGrpSpPr>
          <p:cNvPr name="Group 5" id="5"/>
          <p:cNvGrpSpPr>
            <a:grpSpLocks noChangeAspect="true"/>
          </p:cNvGrpSpPr>
          <p:nvPr/>
        </p:nvGrpSpPr>
        <p:grpSpPr>
          <a:xfrm rot="9720820">
            <a:off x="752596" y="8797123"/>
            <a:ext cx="2095077" cy="2280658"/>
            <a:chOff x="0" y="0"/>
            <a:chExt cx="2279650" cy="2481580"/>
          </a:xfrm>
        </p:grpSpPr>
        <p:sp>
          <p:nvSpPr>
            <p:cNvPr name="Freeform 6" id="6"/>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sp>
        <p:nvSpPr>
          <p:cNvPr name="TextBox 7" id="7"/>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17</a:t>
            </a:r>
          </a:p>
        </p:txBody>
      </p:sp>
      <p:sp>
        <p:nvSpPr>
          <p:cNvPr name="TextBox 8" id="8"/>
          <p:cNvSpPr txBox="true"/>
          <p:nvPr/>
        </p:nvSpPr>
        <p:spPr>
          <a:xfrm rot="0">
            <a:off x="451667" y="2860557"/>
            <a:ext cx="7372796" cy="5929630"/>
          </a:xfrm>
          <a:prstGeom prst="rect">
            <a:avLst/>
          </a:prstGeom>
        </p:spPr>
        <p:txBody>
          <a:bodyPr anchor="t" rtlCol="false" tIns="0" lIns="0" bIns="0" rIns="0">
            <a:spAutoFit/>
          </a:bodyPr>
          <a:lstStyle/>
          <a:p>
            <a:pPr algn="l">
              <a:lnSpc>
                <a:spcPts val="3920"/>
              </a:lnSpc>
            </a:pPr>
            <a:r>
              <a:rPr lang="en-US" sz="2800">
                <a:solidFill>
                  <a:srgbClr val="323A44"/>
                </a:solidFill>
                <a:latin typeface="Source Sans Pro"/>
                <a:ea typeface="Source Sans Pro"/>
                <a:cs typeface="Source Sans Pro"/>
                <a:sym typeface="Source Sans Pro"/>
              </a:rPr>
              <a:t>I chose to focus on inflation and Gross Domestic Product (GDP) as key indicators to highlight their impact on Saudi Arabia's economy. Inflation affects consumer purchasing power, leading to changes in spending and investment. High inflation can reduce demand for goods and services, negatively influencing GDP growth. Conversely, moderate inflation may indicate economic growth. By analyzing these two indicators, we can better understand their relationship and overall effect on Saudi Arabia's economic health.</a:t>
            </a:r>
          </a:p>
        </p:txBody>
      </p:sp>
      <p:sp>
        <p:nvSpPr>
          <p:cNvPr name="TextBox 9" id="9"/>
          <p:cNvSpPr txBox="true"/>
          <p:nvPr/>
        </p:nvSpPr>
        <p:spPr>
          <a:xfrm rot="0">
            <a:off x="559595" y="2055011"/>
            <a:ext cx="14936916" cy="464820"/>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Josefin Sans Bold"/>
                <a:ea typeface="Josefin Sans Bold"/>
                <a:cs typeface="Josefin Sans Bold"/>
                <a:sym typeface="Josefin Sans Bold"/>
              </a:rPr>
              <a:t>HOW DOES INFLATION AFFECT SAUDI ARABIA'S GROSS DOMESTIC PRODUCT (GDP)?</a:t>
            </a:r>
          </a:p>
        </p:txBody>
      </p:sp>
      <p:sp>
        <p:nvSpPr>
          <p:cNvPr name="TextBox 10" id="10"/>
          <p:cNvSpPr txBox="true"/>
          <p:nvPr/>
        </p:nvSpPr>
        <p:spPr>
          <a:xfrm rot="0">
            <a:off x="3148602" y="225942"/>
            <a:ext cx="9159505" cy="1226820"/>
          </a:xfrm>
          <a:prstGeom prst="rect">
            <a:avLst/>
          </a:prstGeom>
        </p:spPr>
        <p:txBody>
          <a:bodyPr anchor="t" rtlCol="false" tIns="0" lIns="0" bIns="0" rIns="0">
            <a:spAutoFit/>
          </a:bodyPr>
          <a:lstStyle/>
          <a:p>
            <a:pPr algn="l">
              <a:lnSpc>
                <a:spcPts val="10080"/>
              </a:lnSpc>
            </a:pPr>
            <a:r>
              <a:rPr lang="en-US" b="true" sz="7200">
                <a:solidFill>
                  <a:srgbClr val="35805B"/>
                </a:solidFill>
                <a:latin typeface="Josefin Sans Bold"/>
                <a:ea typeface="Josefin Sans Bold"/>
                <a:cs typeface="Josefin Sans Bold"/>
                <a:sym typeface="Josefin Sans Bold"/>
              </a:rPr>
              <a:t>POWER BI</a:t>
            </a:r>
          </a:p>
        </p:txBody>
      </p:sp>
      <p:grpSp>
        <p:nvGrpSpPr>
          <p:cNvPr name="Group 11" id="11"/>
          <p:cNvGrpSpPr/>
          <p:nvPr/>
        </p:nvGrpSpPr>
        <p:grpSpPr>
          <a:xfrm rot="0">
            <a:off x="0" y="0"/>
            <a:ext cx="2104932" cy="2112161"/>
            <a:chOff x="0" y="0"/>
            <a:chExt cx="2806576" cy="2816215"/>
          </a:xfrm>
        </p:grpSpPr>
        <p:sp>
          <p:nvSpPr>
            <p:cNvPr name="Freeform 12" id="12"/>
            <p:cNvSpPr/>
            <p:nvPr/>
          </p:nvSpPr>
          <p:spPr>
            <a:xfrm flipH="false" flipV="false" rot="0">
              <a:off x="0" y="0"/>
              <a:ext cx="2806576" cy="2816215"/>
            </a:xfrm>
            <a:custGeom>
              <a:avLst/>
              <a:gdLst/>
              <a:ahLst/>
              <a:cxnLst/>
              <a:rect r="r" b="b" t="t" l="l"/>
              <a:pathLst>
                <a:path h="2816215" w="2806576">
                  <a:moveTo>
                    <a:pt x="0" y="0"/>
                  </a:moveTo>
                  <a:lnTo>
                    <a:pt x="2806576" y="0"/>
                  </a:lnTo>
                  <a:lnTo>
                    <a:pt x="2806576" y="2816215"/>
                  </a:lnTo>
                  <a:lnTo>
                    <a:pt x="0" y="2816215"/>
                  </a:lnTo>
                  <a:lnTo>
                    <a:pt x="0" y="0"/>
                  </a:lnTo>
                  <a:close/>
                </a:path>
              </a:pathLst>
            </a:custGeom>
            <a:blipFill>
              <a:blip r:embed="rId3"/>
              <a:stretch>
                <a:fillRect l="0" t="0" r="0" b="0"/>
              </a:stretch>
            </a:blipFill>
            <a:ln cap="sq">
              <a:noFill/>
              <a:prstDash val="solid"/>
              <a:miter/>
            </a:ln>
          </p:spPr>
        </p:sp>
      </p:grpSp>
      <p:grpSp>
        <p:nvGrpSpPr>
          <p:cNvPr name="Group 13" id="13"/>
          <p:cNvGrpSpPr/>
          <p:nvPr/>
        </p:nvGrpSpPr>
        <p:grpSpPr>
          <a:xfrm rot="0">
            <a:off x="15932988" y="8049953"/>
            <a:ext cx="2229390" cy="2237047"/>
            <a:chOff x="0" y="0"/>
            <a:chExt cx="2972520" cy="2982729"/>
          </a:xfrm>
        </p:grpSpPr>
        <p:sp>
          <p:nvSpPr>
            <p:cNvPr name="Freeform 14" id="14"/>
            <p:cNvSpPr/>
            <p:nvPr/>
          </p:nvSpPr>
          <p:spPr>
            <a:xfrm flipH="false" flipV="false" rot="0">
              <a:off x="0" y="0"/>
              <a:ext cx="2972520" cy="2982729"/>
            </a:xfrm>
            <a:custGeom>
              <a:avLst/>
              <a:gdLst/>
              <a:ahLst/>
              <a:cxnLst/>
              <a:rect r="r" b="b" t="t" l="l"/>
              <a:pathLst>
                <a:path h="2982729" w="2972520">
                  <a:moveTo>
                    <a:pt x="0" y="0"/>
                  </a:moveTo>
                  <a:lnTo>
                    <a:pt x="2972520" y="0"/>
                  </a:lnTo>
                  <a:lnTo>
                    <a:pt x="2972520" y="2982729"/>
                  </a:lnTo>
                  <a:lnTo>
                    <a:pt x="0" y="2982729"/>
                  </a:lnTo>
                  <a:lnTo>
                    <a:pt x="0" y="0"/>
                  </a:lnTo>
                  <a:close/>
                </a:path>
              </a:pathLst>
            </a:custGeom>
            <a:blipFill>
              <a:blip r:embed="rId4"/>
              <a:stretch>
                <a:fillRect l="0" t="0"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297126" y="4985237"/>
            <a:ext cx="10043577" cy="10043577"/>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35444"/>
            </a:solidFill>
          </p:spPr>
        </p:sp>
      </p:grpSp>
      <p:grpSp>
        <p:nvGrpSpPr>
          <p:cNvPr name="Group 4" id="4"/>
          <p:cNvGrpSpPr>
            <a:grpSpLocks noChangeAspect="true"/>
          </p:cNvGrpSpPr>
          <p:nvPr/>
        </p:nvGrpSpPr>
        <p:grpSpPr>
          <a:xfrm rot="0">
            <a:off x="15496511" y="-2073803"/>
            <a:ext cx="4523634" cy="4523634"/>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name="Group 6" id="6"/>
          <p:cNvGrpSpPr>
            <a:grpSpLocks noChangeAspect="true"/>
          </p:cNvGrpSpPr>
          <p:nvPr/>
        </p:nvGrpSpPr>
        <p:grpSpPr>
          <a:xfrm rot="9720820">
            <a:off x="167260" y="6721970"/>
            <a:ext cx="4004741" cy="4359478"/>
            <a:chOff x="0" y="0"/>
            <a:chExt cx="2279650" cy="2481580"/>
          </a:xfrm>
        </p:grpSpPr>
        <p:sp>
          <p:nvSpPr>
            <p:cNvPr name="Freeform 7" id="7"/>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sp>
        <p:nvSpPr>
          <p:cNvPr name="AutoShape 8" id="8"/>
          <p:cNvSpPr/>
          <p:nvPr/>
        </p:nvSpPr>
        <p:spPr>
          <a:xfrm rot="0">
            <a:off x="11898523" y="111579"/>
            <a:ext cx="3326191" cy="3086100"/>
          </a:xfrm>
          <a:prstGeom prst="rect">
            <a:avLst/>
          </a:prstGeom>
          <a:solidFill>
            <a:srgbClr val="335444"/>
          </a:solidFill>
        </p:spPr>
      </p:sp>
      <p:sp>
        <p:nvSpPr>
          <p:cNvPr name="Freeform 9" id="9"/>
          <p:cNvSpPr/>
          <p:nvPr/>
        </p:nvSpPr>
        <p:spPr>
          <a:xfrm flipH="false" flipV="false" rot="0">
            <a:off x="6006564" y="6889750"/>
            <a:ext cx="3385622" cy="3397250"/>
          </a:xfrm>
          <a:custGeom>
            <a:avLst/>
            <a:gdLst/>
            <a:ahLst/>
            <a:cxnLst/>
            <a:rect r="r" b="b" t="t" l="l"/>
            <a:pathLst>
              <a:path h="3397250" w="3385622">
                <a:moveTo>
                  <a:pt x="0" y="0"/>
                </a:moveTo>
                <a:lnTo>
                  <a:pt x="3385622" y="0"/>
                </a:lnTo>
                <a:lnTo>
                  <a:pt x="3385622" y="3397250"/>
                </a:lnTo>
                <a:lnTo>
                  <a:pt x="0" y="3397250"/>
                </a:lnTo>
                <a:lnTo>
                  <a:pt x="0" y="0"/>
                </a:lnTo>
                <a:close/>
              </a:path>
            </a:pathLst>
          </a:custGeom>
          <a:blipFill>
            <a:blip r:embed="rId2"/>
            <a:stretch>
              <a:fillRect l="0" t="0" r="0" b="0"/>
            </a:stretch>
          </a:blipFill>
        </p:spPr>
      </p:sp>
      <p:sp>
        <p:nvSpPr>
          <p:cNvPr name="Freeform 10" id="10"/>
          <p:cNvSpPr/>
          <p:nvPr/>
        </p:nvSpPr>
        <p:spPr>
          <a:xfrm flipH="false" flipV="false" rot="0">
            <a:off x="4747226" y="0"/>
            <a:ext cx="3041650" cy="6794500"/>
          </a:xfrm>
          <a:custGeom>
            <a:avLst/>
            <a:gdLst/>
            <a:ahLst/>
            <a:cxnLst/>
            <a:rect r="r" b="b" t="t" l="l"/>
            <a:pathLst>
              <a:path h="6794500" w="3041650">
                <a:moveTo>
                  <a:pt x="0" y="0"/>
                </a:moveTo>
                <a:lnTo>
                  <a:pt x="3041650" y="0"/>
                </a:lnTo>
                <a:lnTo>
                  <a:pt x="3041650" y="6794500"/>
                </a:lnTo>
                <a:lnTo>
                  <a:pt x="0" y="6794500"/>
                </a:lnTo>
                <a:lnTo>
                  <a:pt x="0" y="0"/>
                </a:lnTo>
                <a:close/>
              </a:path>
            </a:pathLst>
          </a:custGeom>
          <a:blipFill>
            <a:blip r:embed="rId3"/>
            <a:stretch>
              <a:fillRect l="-117536" t="0" r="-117536" b="0"/>
            </a:stretch>
          </a:blipFill>
        </p:spPr>
      </p:sp>
      <p:sp>
        <p:nvSpPr>
          <p:cNvPr name="Freeform 11" id="11"/>
          <p:cNvSpPr/>
          <p:nvPr/>
        </p:nvSpPr>
        <p:spPr>
          <a:xfrm flipH="false" flipV="false" rot="0">
            <a:off x="514350" y="2349462"/>
            <a:ext cx="5568950" cy="5588076"/>
          </a:xfrm>
          <a:custGeom>
            <a:avLst/>
            <a:gdLst/>
            <a:ahLst/>
            <a:cxnLst/>
            <a:rect r="r" b="b" t="t" l="l"/>
            <a:pathLst>
              <a:path h="5588076" w="5568950">
                <a:moveTo>
                  <a:pt x="0" y="0"/>
                </a:moveTo>
                <a:lnTo>
                  <a:pt x="5568950" y="0"/>
                </a:lnTo>
                <a:lnTo>
                  <a:pt x="5568950" y="5588076"/>
                </a:lnTo>
                <a:lnTo>
                  <a:pt x="0" y="5588076"/>
                </a:lnTo>
                <a:lnTo>
                  <a:pt x="0" y="0"/>
                </a:lnTo>
                <a:close/>
              </a:path>
            </a:pathLst>
          </a:custGeom>
          <a:blipFill>
            <a:blip r:embed="rId4"/>
            <a:stretch>
              <a:fillRect l="0" t="0" r="0" b="0"/>
            </a:stretch>
          </a:blipFill>
        </p:spPr>
      </p:sp>
      <p:grpSp>
        <p:nvGrpSpPr>
          <p:cNvPr name="Group 12" id="12"/>
          <p:cNvGrpSpPr/>
          <p:nvPr/>
        </p:nvGrpSpPr>
        <p:grpSpPr>
          <a:xfrm rot="0">
            <a:off x="10378288" y="3197679"/>
            <a:ext cx="7208456" cy="6008910"/>
            <a:chOff x="0" y="0"/>
            <a:chExt cx="9611274" cy="8011880"/>
          </a:xfrm>
        </p:grpSpPr>
        <p:sp>
          <p:nvSpPr>
            <p:cNvPr name="TextBox 13" id="13"/>
            <p:cNvSpPr txBox="true"/>
            <p:nvPr/>
          </p:nvSpPr>
          <p:spPr>
            <a:xfrm rot="0">
              <a:off x="0" y="171450"/>
              <a:ext cx="9611274" cy="1554052"/>
            </a:xfrm>
            <a:prstGeom prst="rect">
              <a:avLst/>
            </a:prstGeom>
          </p:spPr>
          <p:txBody>
            <a:bodyPr anchor="t" rtlCol="false" tIns="0" lIns="0" bIns="0" rIns="0">
              <a:spAutoFit/>
            </a:bodyPr>
            <a:lstStyle/>
            <a:p>
              <a:pPr algn="l" marL="0" indent="0" lvl="0">
                <a:lnSpc>
                  <a:spcPts val="8236"/>
                </a:lnSpc>
                <a:spcBef>
                  <a:spcPct val="0"/>
                </a:spcBef>
              </a:pPr>
              <a:r>
                <a:rPr lang="en-US" b="true" sz="8491" u="none">
                  <a:solidFill>
                    <a:srgbClr val="323A44"/>
                  </a:solidFill>
                  <a:latin typeface="Josefin Sans Bold"/>
                  <a:ea typeface="Josefin Sans Bold"/>
                  <a:cs typeface="Josefin Sans Bold"/>
                  <a:sym typeface="Josefin Sans Bold"/>
                </a:rPr>
                <a:t>work together</a:t>
              </a:r>
            </a:p>
          </p:txBody>
        </p:sp>
        <p:sp>
          <p:nvSpPr>
            <p:cNvPr name="TextBox 14" id="14"/>
            <p:cNvSpPr txBox="true"/>
            <p:nvPr/>
          </p:nvSpPr>
          <p:spPr>
            <a:xfrm rot="0">
              <a:off x="0" y="2828072"/>
              <a:ext cx="9611274" cy="5183808"/>
            </a:xfrm>
            <a:prstGeom prst="rect">
              <a:avLst/>
            </a:prstGeom>
          </p:spPr>
          <p:txBody>
            <a:bodyPr anchor="t" rtlCol="false" tIns="0" lIns="0" bIns="0" rIns="0">
              <a:spAutoFit/>
            </a:bodyPr>
            <a:lstStyle/>
            <a:p>
              <a:pPr algn="l" marL="0" indent="0" lvl="0">
                <a:lnSpc>
                  <a:spcPts val="4438"/>
                </a:lnSpc>
                <a:spcBef>
                  <a:spcPct val="0"/>
                </a:spcBef>
              </a:pPr>
              <a:r>
                <a:rPr lang="en-US" b="true" sz="3170" u="none">
                  <a:solidFill>
                    <a:srgbClr val="986D5D"/>
                  </a:solidFill>
                  <a:latin typeface="Source Sans Pro Bold"/>
                  <a:ea typeface="Source Sans Pro Bold"/>
                  <a:cs typeface="Source Sans Pro Bold"/>
                  <a:sym typeface="Source Sans Pro Bold"/>
                </a:rPr>
                <a:t>I invite you to work with me to achieve our shared goals. Together, we can combine our strengths and insights to drive innovation and success. Your expertise is valuable, and I look forward to collaborating effectively for impactful results.</a:t>
              </a:r>
            </a:p>
          </p:txBody>
        </p:sp>
      </p:grpSp>
      <p:sp>
        <p:nvSpPr>
          <p:cNvPr name="TextBox 15" id="15"/>
          <p:cNvSpPr txBox="true"/>
          <p:nvPr/>
        </p:nvSpPr>
        <p:spPr>
          <a:xfrm rot="0">
            <a:off x="15856788" y="964383"/>
            <a:ext cx="1402512" cy="690245"/>
          </a:xfrm>
          <a:prstGeom prst="rect">
            <a:avLst/>
          </a:prstGeom>
        </p:spPr>
        <p:txBody>
          <a:bodyPr anchor="t" rtlCol="false" tIns="0" lIns="0" bIns="0" rIns="0">
            <a:spAutoFit/>
          </a:bodyPr>
          <a:lstStyle/>
          <a:p>
            <a:pPr algn="ctr">
              <a:lnSpc>
                <a:spcPts val="5529"/>
              </a:lnSpc>
            </a:pPr>
            <a:r>
              <a:rPr lang="en-US" b="true" sz="3949">
                <a:solidFill>
                  <a:srgbClr val="FFFFFF"/>
                </a:solidFill>
                <a:latin typeface="Josefin Sans Bold"/>
                <a:ea typeface="Josefin Sans Bold"/>
                <a:cs typeface="Josefin Sans Bold"/>
                <a:sym typeface="Josefin Sans 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297126" y="4985237"/>
            <a:ext cx="10043577" cy="10043577"/>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35444"/>
            </a:solidFill>
          </p:spPr>
        </p:sp>
      </p:grpSp>
      <p:grpSp>
        <p:nvGrpSpPr>
          <p:cNvPr name="Group 4" id="4"/>
          <p:cNvGrpSpPr>
            <a:grpSpLocks noChangeAspect="true"/>
          </p:cNvGrpSpPr>
          <p:nvPr/>
        </p:nvGrpSpPr>
        <p:grpSpPr>
          <a:xfrm rot="0">
            <a:off x="15496511" y="-2073803"/>
            <a:ext cx="4523634" cy="4523634"/>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name="Group 6" id="6"/>
          <p:cNvGrpSpPr>
            <a:grpSpLocks noChangeAspect="true"/>
          </p:cNvGrpSpPr>
          <p:nvPr/>
        </p:nvGrpSpPr>
        <p:grpSpPr>
          <a:xfrm rot="9720820">
            <a:off x="167260" y="6721970"/>
            <a:ext cx="4004741" cy="4359478"/>
            <a:chOff x="0" y="0"/>
            <a:chExt cx="2279650" cy="2481580"/>
          </a:xfrm>
        </p:grpSpPr>
        <p:sp>
          <p:nvSpPr>
            <p:cNvPr name="Freeform 7" id="7"/>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sp>
        <p:nvSpPr>
          <p:cNvPr name="TextBox 8" id="8"/>
          <p:cNvSpPr txBox="true"/>
          <p:nvPr/>
        </p:nvSpPr>
        <p:spPr>
          <a:xfrm rot="0">
            <a:off x="2314587" y="2325028"/>
            <a:ext cx="13658827" cy="1181102"/>
          </a:xfrm>
          <a:prstGeom prst="rect">
            <a:avLst/>
          </a:prstGeom>
        </p:spPr>
        <p:txBody>
          <a:bodyPr anchor="t" rtlCol="false" tIns="0" lIns="0" bIns="0" rIns="0">
            <a:spAutoFit/>
          </a:bodyPr>
          <a:lstStyle/>
          <a:p>
            <a:pPr algn="ctr" marL="0" indent="0" lvl="0">
              <a:lnSpc>
                <a:spcPts val="8925"/>
              </a:lnSpc>
            </a:pPr>
            <a:r>
              <a:rPr lang="en-US" b="true" sz="8500">
                <a:solidFill>
                  <a:srgbClr val="323A44"/>
                </a:solidFill>
                <a:latin typeface="Josefin Sans Bold"/>
                <a:ea typeface="Josefin Sans Bold"/>
                <a:cs typeface="Josefin Sans Bold"/>
                <a:sym typeface="Josefin Sans Bold"/>
              </a:rPr>
              <a:t>our team</a:t>
            </a:r>
          </a:p>
        </p:txBody>
      </p:sp>
      <p:sp>
        <p:nvSpPr>
          <p:cNvPr name="Freeform 9" id="9"/>
          <p:cNvSpPr/>
          <p:nvPr/>
        </p:nvSpPr>
        <p:spPr>
          <a:xfrm flipH="false" flipV="false" rot="0">
            <a:off x="806927" y="3506130"/>
            <a:ext cx="2725406" cy="3473450"/>
          </a:xfrm>
          <a:custGeom>
            <a:avLst/>
            <a:gdLst/>
            <a:ahLst/>
            <a:cxnLst/>
            <a:rect r="r" b="b" t="t" l="l"/>
            <a:pathLst>
              <a:path h="3473450" w="2725406">
                <a:moveTo>
                  <a:pt x="0" y="0"/>
                </a:moveTo>
                <a:lnTo>
                  <a:pt x="2725406" y="0"/>
                </a:lnTo>
                <a:lnTo>
                  <a:pt x="2725406" y="3473450"/>
                </a:lnTo>
                <a:lnTo>
                  <a:pt x="0" y="3473450"/>
                </a:lnTo>
                <a:lnTo>
                  <a:pt x="0" y="0"/>
                </a:lnTo>
                <a:close/>
              </a:path>
            </a:pathLst>
          </a:custGeom>
          <a:blipFill>
            <a:blip r:embed="rId2"/>
            <a:stretch>
              <a:fillRect l="-45465" t="0" r="-45465" b="0"/>
            </a:stretch>
          </a:blipFill>
        </p:spPr>
      </p:sp>
      <p:sp>
        <p:nvSpPr>
          <p:cNvPr name="Freeform 10" id="10"/>
          <p:cNvSpPr/>
          <p:nvPr/>
        </p:nvSpPr>
        <p:spPr>
          <a:xfrm flipH="false" flipV="false" rot="0">
            <a:off x="5757290" y="6533576"/>
            <a:ext cx="3890830" cy="3473450"/>
          </a:xfrm>
          <a:custGeom>
            <a:avLst/>
            <a:gdLst/>
            <a:ahLst/>
            <a:cxnLst/>
            <a:rect r="r" b="b" t="t" l="l"/>
            <a:pathLst>
              <a:path h="3473450" w="3890830">
                <a:moveTo>
                  <a:pt x="0" y="0"/>
                </a:moveTo>
                <a:lnTo>
                  <a:pt x="3890829" y="0"/>
                </a:lnTo>
                <a:lnTo>
                  <a:pt x="3890829" y="3473450"/>
                </a:lnTo>
                <a:lnTo>
                  <a:pt x="0" y="34734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5038401" y="4114025"/>
            <a:ext cx="8798725" cy="2089151"/>
          </a:xfrm>
          <a:prstGeom prst="rect">
            <a:avLst/>
          </a:prstGeom>
        </p:spPr>
        <p:txBody>
          <a:bodyPr anchor="t" rtlCol="false" tIns="0" lIns="0" bIns="0" rIns="0">
            <a:spAutoFit/>
          </a:bodyPr>
          <a:lstStyle/>
          <a:p>
            <a:pPr algn="l" marL="0" indent="0" lvl="0">
              <a:lnSpc>
                <a:spcPts val="5599"/>
              </a:lnSpc>
            </a:pPr>
            <a:r>
              <a:rPr lang="en-US" b="true" sz="3999">
                <a:solidFill>
                  <a:srgbClr val="323A44"/>
                </a:solidFill>
                <a:latin typeface="Source Sans Pro Bold"/>
                <a:ea typeface="Source Sans Pro Bold"/>
                <a:cs typeface="Source Sans Pro Bold"/>
                <a:sym typeface="Source Sans Pro Bold"/>
              </a:rPr>
              <a:t>MOHAMED FAWZY ABDELAZIZ</a:t>
            </a:r>
          </a:p>
          <a:p>
            <a:pPr algn="l" marL="0" indent="0" lvl="0">
              <a:lnSpc>
                <a:spcPts val="5599"/>
              </a:lnSpc>
            </a:pPr>
            <a:r>
              <a:rPr lang="en-US" b="true" sz="3999">
                <a:solidFill>
                  <a:srgbClr val="323A44"/>
                </a:solidFill>
                <a:latin typeface="Source Sans Pro Bold"/>
                <a:ea typeface="Source Sans Pro Bold"/>
                <a:cs typeface="Source Sans Pro Bold"/>
                <a:sym typeface="Source Sans Pro Bold"/>
              </a:rPr>
              <a:t> Mohamed Abdallah Elsyed</a:t>
            </a:r>
          </a:p>
          <a:p>
            <a:pPr algn="l" marL="0" indent="0" lvl="0">
              <a:lnSpc>
                <a:spcPts val="5599"/>
              </a:lnSpc>
            </a:pPr>
            <a:r>
              <a:rPr lang="en-US" b="true" sz="3999">
                <a:solidFill>
                  <a:srgbClr val="323A44"/>
                </a:solidFill>
                <a:latin typeface="Source Sans Pro Bold"/>
                <a:ea typeface="Source Sans Pro Bold"/>
                <a:cs typeface="Source Sans Pro Bold"/>
                <a:sym typeface="Source Sans Pro Bold"/>
              </a:rPr>
              <a:t> Arwa Mamdoh Mostafa</a:t>
            </a:r>
          </a:p>
        </p:txBody>
      </p:sp>
      <p:sp>
        <p:nvSpPr>
          <p:cNvPr name="TextBox 12" id="12"/>
          <p:cNvSpPr txBox="true"/>
          <p:nvPr/>
        </p:nvSpPr>
        <p:spPr>
          <a:xfrm rot="0">
            <a:off x="15932988" y="1196222"/>
            <a:ext cx="1402512" cy="690245"/>
          </a:xfrm>
          <a:prstGeom prst="rect">
            <a:avLst/>
          </a:prstGeom>
        </p:spPr>
        <p:txBody>
          <a:bodyPr anchor="t" rtlCol="false" tIns="0" lIns="0" bIns="0" rIns="0">
            <a:spAutoFit/>
          </a:bodyPr>
          <a:lstStyle/>
          <a:p>
            <a:pPr algn="ctr">
              <a:lnSpc>
                <a:spcPts val="5529"/>
              </a:lnSpc>
            </a:pPr>
            <a:r>
              <a:rPr lang="en-US" b="true" sz="3949">
                <a:solidFill>
                  <a:srgbClr val="FFFFFF"/>
                </a:solidFill>
                <a:latin typeface="Josefin Sans Bold"/>
                <a:ea typeface="Josefin Sans Bold"/>
                <a:cs typeface="Josefin Sans Bold"/>
                <a:sym typeface="Josefin Sans Bold"/>
              </a:rPr>
              <a:t>19</a:t>
            </a:r>
          </a:p>
        </p:txBody>
      </p:sp>
      <p:grpSp>
        <p:nvGrpSpPr>
          <p:cNvPr name="Group 13" id="13"/>
          <p:cNvGrpSpPr/>
          <p:nvPr/>
        </p:nvGrpSpPr>
        <p:grpSpPr>
          <a:xfrm rot="0">
            <a:off x="14924545" y="7992025"/>
            <a:ext cx="2410955" cy="2419235"/>
            <a:chOff x="0" y="0"/>
            <a:chExt cx="3214607" cy="3225647"/>
          </a:xfrm>
        </p:grpSpPr>
        <p:sp>
          <p:nvSpPr>
            <p:cNvPr name="Freeform 14" id="14"/>
            <p:cNvSpPr/>
            <p:nvPr/>
          </p:nvSpPr>
          <p:spPr>
            <a:xfrm flipH="false" flipV="false" rot="0">
              <a:off x="0" y="0"/>
              <a:ext cx="3214607" cy="3225647"/>
            </a:xfrm>
            <a:custGeom>
              <a:avLst/>
              <a:gdLst/>
              <a:ahLst/>
              <a:cxnLst/>
              <a:rect r="r" b="b" t="t" l="l"/>
              <a:pathLst>
                <a:path h="3225647" w="3214607">
                  <a:moveTo>
                    <a:pt x="0" y="0"/>
                  </a:moveTo>
                  <a:lnTo>
                    <a:pt x="3214607" y="0"/>
                  </a:lnTo>
                  <a:lnTo>
                    <a:pt x="3214607" y="3225647"/>
                  </a:lnTo>
                  <a:lnTo>
                    <a:pt x="0" y="3225647"/>
                  </a:lnTo>
                  <a:lnTo>
                    <a:pt x="0" y="0"/>
                  </a:lnTo>
                  <a:close/>
                </a:path>
              </a:pathLst>
            </a:custGeom>
            <a:blipFill>
              <a:blip r:embed="rId5"/>
              <a:stretch>
                <a:fillRect l="0" t="0" r="0" b="0"/>
              </a:stretch>
            </a:blipFill>
          </p:spPr>
        </p:sp>
      </p:grpSp>
      <p:grpSp>
        <p:nvGrpSpPr>
          <p:cNvPr name="Group 15" id="15"/>
          <p:cNvGrpSpPr/>
          <p:nvPr/>
        </p:nvGrpSpPr>
        <p:grpSpPr>
          <a:xfrm rot="0">
            <a:off x="209655" y="188014"/>
            <a:ext cx="2837819" cy="2847566"/>
            <a:chOff x="0" y="0"/>
            <a:chExt cx="3783759" cy="3796754"/>
          </a:xfrm>
        </p:grpSpPr>
        <p:sp>
          <p:nvSpPr>
            <p:cNvPr name="Freeform 16" id="16"/>
            <p:cNvSpPr/>
            <p:nvPr/>
          </p:nvSpPr>
          <p:spPr>
            <a:xfrm flipH="false" flipV="false" rot="0">
              <a:off x="0" y="0"/>
              <a:ext cx="3783759" cy="3796754"/>
            </a:xfrm>
            <a:custGeom>
              <a:avLst/>
              <a:gdLst/>
              <a:ahLst/>
              <a:cxnLst/>
              <a:rect r="r" b="b" t="t" l="l"/>
              <a:pathLst>
                <a:path h="3796754" w="3783759">
                  <a:moveTo>
                    <a:pt x="0" y="0"/>
                  </a:moveTo>
                  <a:lnTo>
                    <a:pt x="3783759" y="0"/>
                  </a:lnTo>
                  <a:lnTo>
                    <a:pt x="3783759" y="3796754"/>
                  </a:lnTo>
                  <a:lnTo>
                    <a:pt x="0" y="3796754"/>
                  </a:lnTo>
                  <a:lnTo>
                    <a:pt x="0" y="0"/>
                  </a:lnTo>
                  <a:close/>
                </a:path>
              </a:pathLst>
            </a:custGeom>
            <a:blipFill>
              <a:blip r:embed="rId6"/>
              <a:stretch>
                <a:fillRect l="0" t="0" r="0" b="0"/>
              </a:stretch>
            </a:blipFill>
            <a:ln cap="sq">
              <a:noFill/>
              <a:prstDash val="solid"/>
              <a:miter/>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496511" y="-2073803"/>
            <a:ext cx="4523634" cy="4523634"/>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35444"/>
            </a:solidFill>
          </p:spPr>
        </p:sp>
      </p:grpSp>
      <p:grpSp>
        <p:nvGrpSpPr>
          <p:cNvPr name="Group 4" id="4"/>
          <p:cNvGrpSpPr>
            <a:grpSpLocks noChangeAspect="true"/>
          </p:cNvGrpSpPr>
          <p:nvPr/>
        </p:nvGrpSpPr>
        <p:grpSpPr>
          <a:xfrm rot="4777967">
            <a:off x="10384953" y="832767"/>
            <a:ext cx="8336513" cy="9074956"/>
            <a:chOff x="0" y="0"/>
            <a:chExt cx="2279650" cy="2481580"/>
          </a:xfrm>
        </p:grpSpPr>
        <p:sp>
          <p:nvSpPr>
            <p:cNvPr name="Freeform 5" id="5"/>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35444"/>
            </a:solidFill>
          </p:spPr>
        </p:sp>
      </p:grpSp>
      <p:grpSp>
        <p:nvGrpSpPr>
          <p:cNvPr name="Group 6" id="6"/>
          <p:cNvGrpSpPr>
            <a:grpSpLocks noChangeAspect="true"/>
          </p:cNvGrpSpPr>
          <p:nvPr/>
        </p:nvGrpSpPr>
        <p:grpSpPr>
          <a:xfrm rot="0">
            <a:off x="7033721" y="-554037"/>
            <a:ext cx="3693016" cy="3693016"/>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35444"/>
            </a:solidFill>
          </p:spPr>
        </p:sp>
      </p:grpSp>
      <p:grpSp>
        <p:nvGrpSpPr>
          <p:cNvPr name="Group 8" id="8"/>
          <p:cNvGrpSpPr>
            <a:grpSpLocks noChangeAspect="true"/>
          </p:cNvGrpSpPr>
          <p:nvPr/>
        </p:nvGrpSpPr>
        <p:grpSpPr>
          <a:xfrm rot="0">
            <a:off x="3178389" y="8278108"/>
            <a:ext cx="980192" cy="980192"/>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35444"/>
            </a:solidFill>
          </p:spPr>
        </p:sp>
      </p:grpSp>
      <p:sp>
        <p:nvSpPr>
          <p:cNvPr name="TextBox 10" id="10"/>
          <p:cNvSpPr txBox="true"/>
          <p:nvPr/>
        </p:nvSpPr>
        <p:spPr>
          <a:xfrm rot="0">
            <a:off x="1542864" y="3360420"/>
            <a:ext cx="4251241" cy="774065"/>
          </a:xfrm>
          <a:prstGeom prst="rect">
            <a:avLst/>
          </a:prstGeom>
        </p:spPr>
        <p:txBody>
          <a:bodyPr anchor="t" rtlCol="false" tIns="0" lIns="0" bIns="0" rIns="0">
            <a:spAutoFit/>
          </a:bodyPr>
          <a:lstStyle/>
          <a:p>
            <a:pPr algn="l">
              <a:lnSpc>
                <a:spcPts val="6159"/>
              </a:lnSpc>
            </a:pPr>
            <a:r>
              <a:rPr lang="en-US" sz="4400" b="true">
                <a:solidFill>
                  <a:srgbClr val="051D40"/>
                </a:solidFill>
                <a:latin typeface="Josefin Sans Bold"/>
                <a:ea typeface="Josefin Sans Bold"/>
                <a:cs typeface="Josefin Sans Bold"/>
                <a:sym typeface="Josefin Sans Bold"/>
              </a:rPr>
              <a:t>Hi There....</a:t>
            </a:r>
          </a:p>
        </p:txBody>
      </p:sp>
      <p:grpSp>
        <p:nvGrpSpPr>
          <p:cNvPr name="Group 11" id="11"/>
          <p:cNvGrpSpPr/>
          <p:nvPr/>
        </p:nvGrpSpPr>
        <p:grpSpPr>
          <a:xfrm rot="0">
            <a:off x="0" y="0"/>
            <a:ext cx="3615456" cy="3627873"/>
            <a:chOff x="0" y="0"/>
            <a:chExt cx="4820608" cy="4837164"/>
          </a:xfrm>
        </p:grpSpPr>
        <p:sp>
          <p:nvSpPr>
            <p:cNvPr name="Freeform 12" id="12"/>
            <p:cNvSpPr/>
            <p:nvPr/>
          </p:nvSpPr>
          <p:spPr>
            <a:xfrm flipH="false" flipV="false" rot="0">
              <a:off x="0" y="0"/>
              <a:ext cx="4820608" cy="4837164"/>
            </a:xfrm>
            <a:custGeom>
              <a:avLst/>
              <a:gdLst/>
              <a:ahLst/>
              <a:cxnLst/>
              <a:rect r="r" b="b" t="t" l="l"/>
              <a:pathLst>
                <a:path h="4837164" w="4820608">
                  <a:moveTo>
                    <a:pt x="0" y="0"/>
                  </a:moveTo>
                  <a:lnTo>
                    <a:pt x="4820608" y="0"/>
                  </a:lnTo>
                  <a:lnTo>
                    <a:pt x="4820608" y="4837164"/>
                  </a:lnTo>
                  <a:lnTo>
                    <a:pt x="0" y="4837164"/>
                  </a:lnTo>
                  <a:lnTo>
                    <a:pt x="0" y="0"/>
                  </a:lnTo>
                  <a:close/>
                </a:path>
              </a:pathLst>
            </a:custGeom>
            <a:blipFill>
              <a:blip r:embed="rId2"/>
              <a:stretch>
                <a:fillRect l="0" t="0" r="0" b="0"/>
              </a:stretch>
            </a:blipFill>
          </p:spPr>
        </p:sp>
      </p:grpSp>
      <p:grpSp>
        <p:nvGrpSpPr>
          <p:cNvPr name="Group 13" id="13"/>
          <p:cNvGrpSpPr/>
          <p:nvPr/>
        </p:nvGrpSpPr>
        <p:grpSpPr>
          <a:xfrm rot="0">
            <a:off x="16209709" y="8128642"/>
            <a:ext cx="2251582" cy="2259315"/>
            <a:chOff x="0" y="0"/>
            <a:chExt cx="3002110" cy="3012420"/>
          </a:xfrm>
        </p:grpSpPr>
        <p:sp>
          <p:nvSpPr>
            <p:cNvPr name="Freeform 14" id="14"/>
            <p:cNvSpPr/>
            <p:nvPr/>
          </p:nvSpPr>
          <p:spPr>
            <a:xfrm flipH="false" flipV="false" rot="0">
              <a:off x="0" y="0"/>
              <a:ext cx="3002110" cy="3012420"/>
            </a:xfrm>
            <a:custGeom>
              <a:avLst/>
              <a:gdLst/>
              <a:ahLst/>
              <a:cxnLst/>
              <a:rect r="r" b="b" t="t" l="l"/>
              <a:pathLst>
                <a:path h="3012420" w="3002110">
                  <a:moveTo>
                    <a:pt x="0" y="0"/>
                  </a:moveTo>
                  <a:lnTo>
                    <a:pt x="3002110" y="0"/>
                  </a:lnTo>
                  <a:lnTo>
                    <a:pt x="3002110" y="3012420"/>
                  </a:lnTo>
                  <a:lnTo>
                    <a:pt x="0" y="3012420"/>
                  </a:lnTo>
                  <a:lnTo>
                    <a:pt x="0" y="0"/>
                  </a:lnTo>
                  <a:close/>
                </a:path>
              </a:pathLst>
            </a:custGeom>
            <a:blipFill>
              <a:blip r:embed="rId3"/>
              <a:stretch>
                <a:fillRect l="0" t="0" r="0" b="0"/>
              </a:stretch>
            </a:blipFill>
          </p:spPr>
        </p:sp>
      </p:grpSp>
      <p:sp>
        <p:nvSpPr>
          <p:cNvPr name="TextBox 15" id="15"/>
          <p:cNvSpPr txBox="true"/>
          <p:nvPr/>
        </p:nvSpPr>
        <p:spPr>
          <a:xfrm rot="0">
            <a:off x="1542864" y="3972560"/>
            <a:ext cx="7601136" cy="1442085"/>
          </a:xfrm>
          <a:prstGeom prst="rect">
            <a:avLst/>
          </a:prstGeom>
        </p:spPr>
        <p:txBody>
          <a:bodyPr anchor="t" rtlCol="false" tIns="0" lIns="0" bIns="0" rIns="0">
            <a:spAutoFit/>
          </a:bodyPr>
          <a:lstStyle/>
          <a:p>
            <a:pPr algn="l">
              <a:lnSpc>
                <a:spcPts val="11760"/>
              </a:lnSpc>
            </a:pPr>
            <a:r>
              <a:rPr lang="en-US" b="true" sz="8400">
                <a:solidFill>
                  <a:srgbClr val="334459"/>
                </a:solidFill>
                <a:latin typeface="Josefin Sans Bold"/>
                <a:ea typeface="Josefin Sans Bold"/>
                <a:cs typeface="Josefin Sans Bold"/>
                <a:sym typeface="Josefin Sans Bold"/>
              </a:rPr>
              <a:t>WELCOME</a:t>
            </a:r>
          </a:p>
        </p:txBody>
      </p:sp>
      <p:sp>
        <p:nvSpPr>
          <p:cNvPr name="TextBox 16" id="16"/>
          <p:cNvSpPr txBox="true"/>
          <p:nvPr/>
        </p:nvSpPr>
        <p:spPr>
          <a:xfrm rot="0">
            <a:off x="873399" y="5326903"/>
            <a:ext cx="8270601" cy="2646766"/>
          </a:xfrm>
          <a:prstGeom prst="rect">
            <a:avLst/>
          </a:prstGeom>
        </p:spPr>
        <p:txBody>
          <a:bodyPr anchor="t" rtlCol="false" tIns="0" lIns="0" bIns="0" rIns="0">
            <a:spAutoFit/>
          </a:bodyPr>
          <a:lstStyle/>
          <a:p>
            <a:pPr algn="just">
              <a:lnSpc>
                <a:spcPts val="4265"/>
              </a:lnSpc>
            </a:pPr>
            <a:r>
              <a:rPr lang="en-US" b="true" sz="3046">
                <a:solidFill>
                  <a:srgbClr val="8C6B58"/>
                </a:solidFill>
                <a:latin typeface="Source Sans Pro Bold"/>
                <a:ea typeface="Source Sans Pro Bold"/>
                <a:cs typeface="Source Sans Pro Bold"/>
                <a:sym typeface="Source Sans Pro Bold"/>
              </a:rPr>
              <a:t>Data analysis is a powerful tool used to uncover insights, patterns, and trends from raw information. It plays a crucial role in making informed decisions, improving efficiency, and driving innovation across various industries.</a:t>
            </a:r>
          </a:p>
        </p:txBody>
      </p:sp>
      <p:sp>
        <p:nvSpPr>
          <p:cNvPr name="TextBox 17" id="17"/>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9720820">
            <a:off x="2303162" y="-369090"/>
            <a:ext cx="1380088" cy="1502335"/>
            <a:chOff x="0" y="0"/>
            <a:chExt cx="2279650" cy="2481580"/>
          </a:xfrm>
        </p:grpSpPr>
        <p:sp>
          <p:nvSpPr>
            <p:cNvPr name="Freeform 3" id="3"/>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35444"/>
            </a:solidFill>
          </p:spPr>
        </p:sp>
      </p:grpSp>
      <p:grpSp>
        <p:nvGrpSpPr>
          <p:cNvPr name="Group 4" id="4"/>
          <p:cNvGrpSpPr>
            <a:grpSpLocks noChangeAspect="true"/>
          </p:cNvGrpSpPr>
          <p:nvPr/>
        </p:nvGrpSpPr>
        <p:grpSpPr>
          <a:xfrm rot="0">
            <a:off x="-597739" y="8877300"/>
            <a:ext cx="2221888" cy="222188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8C6B58"/>
            </a:solidFill>
          </p:spPr>
        </p:sp>
      </p:grpSp>
      <p:sp>
        <p:nvSpPr>
          <p:cNvPr name="Freeform 6" id="6"/>
          <p:cNvSpPr/>
          <p:nvPr/>
        </p:nvSpPr>
        <p:spPr>
          <a:xfrm flipH="false" flipV="false" rot="0">
            <a:off x="1624149" y="1226358"/>
            <a:ext cx="4498722" cy="4514173"/>
          </a:xfrm>
          <a:custGeom>
            <a:avLst/>
            <a:gdLst/>
            <a:ahLst/>
            <a:cxnLst/>
            <a:rect r="r" b="b" t="t" l="l"/>
            <a:pathLst>
              <a:path h="4514173" w="4498722">
                <a:moveTo>
                  <a:pt x="0" y="0"/>
                </a:moveTo>
                <a:lnTo>
                  <a:pt x="4498723" y="0"/>
                </a:lnTo>
                <a:lnTo>
                  <a:pt x="4498723" y="4514173"/>
                </a:lnTo>
                <a:lnTo>
                  <a:pt x="0" y="4514173"/>
                </a:lnTo>
                <a:lnTo>
                  <a:pt x="0" y="0"/>
                </a:lnTo>
                <a:close/>
              </a:path>
            </a:pathLst>
          </a:custGeom>
          <a:blipFill>
            <a:blip r:embed="rId2"/>
            <a:stretch>
              <a:fillRect l="0" t="0" r="0" b="0"/>
            </a:stretch>
          </a:blipFill>
        </p:spPr>
      </p:sp>
      <p:sp>
        <p:nvSpPr>
          <p:cNvPr name="Freeform 7" id="7"/>
          <p:cNvSpPr/>
          <p:nvPr/>
        </p:nvSpPr>
        <p:spPr>
          <a:xfrm flipH="false" flipV="false" rot="0">
            <a:off x="5964376" y="5268265"/>
            <a:ext cx="5034914" cy="5018735"/>
          </a:xfrm>
          <a:custGeom>
            <a:avLst/>
            <a:gdLst/>
            <a:ahLst/>
            <a:cxnLst/>
            <a:rect r="r" b="b" t="t" l="l"/>
            <a:pathLst>
              <a:path h="5018735" w="5034914">
                <a:moveTo>
                  <a:pt x="0" y="0"/>
                </a:moveTo>
                <a:lnTo>
                  <a:pt x="5034914" y="0"/>
                </a:lnTo>
                <a:lnTo>
                  <a:pt x="5034914" y="5018735"/>
                </a:lnTo>
                <a:lnTo>
                  <a:pt x="0" y="5018735"/>
                </a:lnTo>
                <a:lnTo>
                  <a:pt x="0" y="0"/>
                </a:lnTo>
                <a:close/>
              </a:path>
            </a:pathLst>
          </a:custGeom>
          <a:blipFill>
            <a:blip r:embed="rId3"/>
            <a:stretch>
              <a:fillRect l="-24759" t="0" r="-24759" b="0"/>
            </a:stretch>
          </a:blipFill>
        </p:spPr>
      </p:sp>
      <p:grpSp>
        <p:nvGrpSpPr>
          <p:cNvPr name="Group 8" id="8"/>
          <p:cNvGrpSpPr/>
          <p:nvPr/>
        </p:nvGrpSpPr>
        <p:grpSpPr>
          <a:xfrm rot="0">
            <a:off x="13253086" y="592361"/>
            <a:ext cx="4520564" cy="4358152"/>
            <a:chOff x="0" y="0"/>
            <a:chExt cx="2887583" cy="2783840"/>
          </a:xfrm>
        </p:grpSpPr>
        <p:sp>
          <p:nvSpPr>
            <p:cNvPr name="Freeform 9" id="9"/>
            <p:cNvSpPr/>
            <p:nvPr/>
          </p:nvSpPr>
          <p:spPr>
            <a:xfrm flipH="false" flipV="false" rot="0">
              <a:off x="0" y="0"/>
              <a:ext cx="2887583" cy="2783840"/>
            </a:xfrm>
            <a:custGeom>
              <a:avLst/>
              <a:gdLst/>
              <a:ahLst/>
              <a:cxnLst/>
              <a:rect r="r" b="b" t="t" l="l"/>
              <a:pathLst>
                <a:path h="2783840" w="2887583">
                  <a:moveTo>
                    <a:pt x="0" y="0"/>
                  </a:moveTo>
                  <a:lnTo>
                    <a:pt x="2887583" y="0"/>
                  </a:lnTo>
                  <a:lnTo>
                    <a:pt x="2887583" y="2783840"/>
                  </a:lnTo>
                  <a:lnTo>
                    <a:pt x="0" y="2783840"/>
                  </a:lnTo>
                  <a:close/>
                </a:path>
              </a:pathLst>
            </a:custGeom>
            <a:solidFill>
              <a:srgbClr val="1C3D2E"/>
            </a:solidFill>
          </p:spPr>
        </p:sp>
      </p:grpSp>
      <p:sp>
        <p:nvSpPr>
          <p:cNvPr name="TextBox 10" id="10"/>
          <p:cNvSpPr txBox="true"/>
          <p:nvPr/>
        </p:nvSpPr>
        <p:spPr>
          <a:xfrm rot="0">
            <a:off x="13804189" y="1066395"/>
            <a:ext cx="3439638" cy="1008176"/>
          </a:xfrm>
          <a:prstGeom prst="rect">
            <a:avLst/>
          </a:prstGeom>
        </p:spPr>
        <p:txBody>
          <a:bodyPr anchor="t" rtlCol="false" tIns="0" lIns="0" bIns="0" rIns="0">
            <a:spAutoFit/>
          </a:bodyPr>
          <a:lstStyle/>
          <a:p>
            <a:pPr algn="l">
              <a:lnSpc>
                <a:spcPts val="3812"/>
              </a:lnSpc>
            </a:pPr>
            <a:r>
              <a:rPr lang="en-US" b="true" sz="3812">
                <a:solidFill>
                  <a:srgbClr val="FFFFFF"/>
                </a:solidFill>
                <a:latin typeface="Josefin Sans Bold"/>
                <a:ea typeface="Josefin Sans Bold"/>
                <a:cs typeface="Josefin Sans Bold"/>
                <a:sym typeface="Josefin Sans Bold"/>
              </a:rPr>
              <a:t>LET'S TALK TO US</a:t>
            </a:r>
          </a:p>
        </p:txBody>
      </p:sp>
      <p:sp>
        <p:nvSpPr>
          <p:cNvPr name="TextBox 11" id="11"/>
          <p:cNvSpPr txBox="true"/>
          <p:nvPr/>
        </p:nvSpPr>
        <p:spPr>
          <a:xfrm rot="0">
            <a:off x="13804189" y="2480212"/>
            <a:ext cx="2519905" cy="165121"/>
          </a:xfrm>
          <a:prstGeom prst="rect">
            <a:avLst/>
          </a:prstGeom>
        </p:spPr>
        <p:txBody>
          <a:bodyPr anchor="t" rtlCol="false" tIns="0" lIns="0" bIns="0" rIns="0">
            <a:spAutoFit/>
          </a:bodyPr>
          <a:lstStyle/>
          <a:p>
            <a:pPr algn="l" marL="0" indent="0" lvl="1">
              <a:lnSpc>
                <a:spcPts val="1270"/>
              </a:lnSpc>
              <a:spcBef>
                <a:spcPct val="0"/>
              </a:spcBef>
            </a:pPr>
            <a:r>
              <a:rPr lang="en-US" sz="1270">
                <a:solidFill>
                  <a:srgbClr val="FFFFFF"/>
                </a:solidFill>
                <a:latin typeface="Source Sans Pro"/>
                <a:ea typeface="Source Sans Pro"/>
                <a:cs typeface="Source Sans Pro"/>
                <a:sym typeface="Source Sans Pro"/>
              </a:rPr>
              <a:t>CAIRO</a:t>
            </a:r>
          </a:p>
        </p:txBody>
      </p:sp>
      <p:sp>
        <p:nvSpPr>
          <p:cNvPr name="TextBox 12" id="12"/>
          <p:cNvSpPr txBox="true"/>
          <p:nvPr/>
        </p:nvSpPr>
        <p:spPr>
          <a:xfrm rot="0">
            <a:off x="13804189" y="2177677"/>
            <a:ext cx="2519905" cy="206256"/>
          </a:xfrm>
          <a:prstGeom prst="rect">
            <a:avLst/>
          </a:prstGeom>
        </p:spPr>
        <p:txBody>
          <a:bodyPr anchor="t" rtlCol="false" tIns="0" lIns="0" bIns="0" rIns="0">
            <a:spAutoFit/>
          </a:bodyPr>
          <a:lstStyle/>
          <a:p>
            <a:pPr algn="l" marL="0" indent="0" lvl="1">
              <a:lnSpc>
                <a:spcPts val="1482"/>
              </a:lnSpc>
              <a:spcBef>
                <a:spcPct val="0"/>
              </a:spcBef>
            </a:pPr>
            <a:r>
              <a:rPr lang="en-US" b="true" sz="1482" u="none">
                <a:solidFill>
                  <a:srgbClr val="FFFFFF"/>
                </a:solidFill>
                <a:latin typeface="Josefin Sans Bold"/>
                <a:ea typeface="Josefin Sans Bold"/>
                <a:cs typeface="Josefin Sans Bold"/>
                <a:sym typeface="Josefin Sans Bold"/>
              </a:rPr>
              <a:t>MAILING ADDRESS</a:t>
            </a:r>
          </a:p>
        </p:txBody>
      </p:sp>
      <p:sp>
        <p:nvSpPr>
          <p:cNvPr name="TextBox 13" id="13"/>
          <p:cNvSpPr txBox="true"/>
          <p:nvPr/>
        </p:nvSpPr>
        <p:spPr>
          <a:xfrm rot="0">
            <a:off x="13804189" y="3318324"/>
            <a:ext cx="2519905" cy="165121"/>
          </a:xfrm>
          <a:prstGeom prst="rect">
            <a:avLst/>
          </a:prstGeom>
        </p:spPr>
        <p:txBody>
          <a:bodyPr anchor="t" rtlCol="false" tIns="0" lIns="0" bIns="0" rIns="0">
            <a:spAutoFit/>
          </a:bodyPr>
          <a:lstStyle/>
          <a:p>
            <a:pPr algn="l" marL="0" indent="0" lvl="1">
              <a:lnSpc>
                <a:spcPts val="1270"/>
              </a:lnSpc>
              <a:spcBef>
                <a:spcPct val="0"/>
              </a:spcBef>
            </a:pPr>
            <a:r>
              <a:rPr lang="en-US" sz="1270">
                <a:solidFill>
                  <a:srgbClr val="FFFFFF"/>
                </a:solidFill>
                <a:latin typeface="Source Sans Pro"/>
                <a:ea typeface="Source Sans Pro"/>
                <a:cs typeface="Source Sans Pro"/>
                <a:sym typeface="Source Sans Pro"/>
              </a:rPr>
              <a:t>01111500461</a:t>
            </a:r>
          </a:p>
        </p:txBody>
      </p:sp>
      <p:sp>
        <p:nvSpPr>
          <p:cNvPr name="TextBox 14" id="14"/>
          <p:cNvSpPr txBox="true"/>
          <p:nvPr/>
        </p:nvSpPr>
        <p:spPr>
          <a:xfrm rot="0">
            <a:off x="13804189" y="4088732"/>
            <a:ext cx="2519905" cy="165121"/>
          </a:xfrm>
          <a:prstGeom prst="rect">
            <a:avLst/>
          </a:prstGeom>
        </p:spPr>
        <p:txBody>
          <a:bodyPr anchor="t" rtlCol="false" tIns="0" lIns="0" bIns="0" rIns="0">
            <a:spAutoFit/>
          </a:bodyPr>
          <a:lstStyle/>
          <a:p>
            <a:pPr algn="l" marL="0" indent="0" lvl="1">
              <a:lnSpc>
                <a:spcPts val="1270"/>
              </a:lnSpc>
              <a:spcBef>
                <a:spcPct val="0"/>
              </a:spcBef>
            </a:pPr>
            <a:r>
              <a:rPr lang="en-US" sz="1270">
                <a:solidFill>
                  <a:srgbClr val="FFFFFF"/>
                </a:solidFill>
                <a:latin typeface="Source Sans Pro"/>
                <a:ea typeface="Source Sans Pro"/>
                <a:cs typeface="Source Sans Pro"/>
                <a:sym typeface="Source Sans Pro"/>
              </a:rPr>
              <a:t>MOHAMED.FAWZY0999@GMAIL.COM</a:t>
            </a:r>
          </a:p>
        </p:txBody>
      </p:sp>
      <p:sp>
        <p:nvSpPr>
          <p:cNvPr name="TextBox 15" id="15"/>
          <p:cNvSpPr txBox="true"/>
          <p:nvPr/>
        </p:nvSpPr>
        <p:spPr>
          <a:xfrm rot="0">
            <a:off x="13804189" y="3015789"/>
            <a:ext cx="2519905" cy="206256"/>
          </a:xfrm>
          <a:prstGeom prst="rect">
            <a:avLst/>
          </a:prstGeom>
        </p:spPr>
        <p:txBody>
          <a:bodyPr anchor="t" rtlCol="false" tIns="0" lIns="0" bIns="0" rIns="0">
            <a:spAutoFit/>
          </a:bodyPr>
          <a:lstStyle/>
          <a:p>
            <a:pPr algn="l" marL="0" indent="0" lvl="1">
              <a:lnSpc>
                <a:spcPts val="1482"/>
              </a:lnSpc>
              <a:spcBef>
                <a:spcPct val="0"/>
              </a:spcBef>
            </a:pPr>
            <a:r>
              <a:rPr lang="en-US" b="true" sz="1482">
                <a:solidFill>
                  <a:srgbClr val="FFFFFF"/>
                </a:solidFill>
                <a:latin typeface="Josefin Sans Bold"/>
                <a:ea typeface="Josefin Sans Bold"/>
                <a:cs typeface="Josefin Sans Bold"/>
                <a:sym typeface="Josefin Sans Bold"/>
              </a:rPr>
              <a:t>PHONE NUMBER</a:t>
            </a:r>
          </a:p>
        </p:txBody>
      </p:sp>
      <p:sp>
        <p:nvSpPr>
          <p:cNvPr name="TextBox 16" id="16"/>
          <p:cNvSpPr txBox="true"/>
          <p:nvPr/>
        </p:nvSpPr>
        <p:spPr>
          <a:xfrm rot="0">
            <a:off x="13804189" y="3853902"/>
            <a:ext cx="2519905" cy="206256"/>
          </a:xfrm>
          <a:prstGeom prst="rect">
            <a:avLst/>
          </a:prstGeom>
        </p:spPr>
        <p:txBody>
          <a:bodyPr anchor="t" rtlCol="false" tIns="0" lIns="0" bIns="0" rIns="0">
            <a:spAutoFit/>
          </a:bodyPr>
          <a:lstStyle/>
          <a:p>
            <a:pPr algn="l" marL="0" indent="0" lvl="1">
              <a:lnSpc>
                <a:spcPts val="1482"/>
              </a:lnSpc>
              <a:spcBef>
                <a:spcPct val="0"/>
              </a:spcBef>
            </a:pPr>
            <a:r>
              <a:rPr lang="en-US" b="true" sz="1482">
                <a:solidFill>
                  <a:srgbClr val="FFFFFF"/>
                </a:solidFill>
                <a:latin typeface="Josefin Sans Bold"/>
                <a:ea typeface="Josefin Sans Bold"/>
                <a:cs typeface="Josefin Sans Bold"/>
                <a:sym typeface="Josefin Sans Bold"/>
              </a:rPr>
              <a:t>EMAIL ADDRESS</a:t>
            </a:r>
          </a:p>
        </p:txBody>
      </p:sp>
      <p:sp>
        <p:nvSpPr>
          <p:cNvPr name="Freeform 17" id="17"/>
          <p:cNvSpPr/>
          <p:nvPr/>
        </p:nvSpPr>
        <p:spPr>
          <a:xfrm flipH="false" flipV="false" rot="0">
            <a:off x="13268884" y="5268265"/>
            <a:ext cx="4488968" cy="4504385"/>
          </a:xfrm>
          <a:custGeom>
            <a:avLst/>
            <a:gdLst/>
            <a:ahLst/>
            <a:cxnLst/>
            <a:rect r="r" b="b" t="t" l="l"/>
            <a:pathLst>
              <a:path h="4504385" w="4488968">
                <a:moveTo>
                  <a:pt x="0" y="0"/>
                </a:moveTo>
                <a:lnTo>
                  <a:pt x="4488968" y="0"/>
                </a:lnTo>
                <a:lnTo>
                  <a:pt x="4488968" y="4504385"/>
                </a:lnTo>
                <a:lnTo>
                  <a:pt x="0" y="4504385"/>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34221" y="-1933"/>
            <a:ext cx="11880985" cy="10288933"/>
            <a:chOff x="0" y="0"/>
            <a:chExt cx="6350000" cy="5499100"/>
          </a:xfrm>
        </p:grpSpPr>
        <p:sp>
          <p:nvSpPr>
            <p:cNvPr name="Freeform 3" id="3"/>
            <p:cNvSpPr/>
            <p:nvPr/>
          </p:nvSpPr>
          <p:spPr>
            <a:xfrm flipH="false" flipV="false" rot="0">
              <a:off x="0" y="0"/>
              <a:ext cx="6350000" cy="5499100"/>
            </a:xfrm>
            <a:custGeom>
              <a:avLst/>
              <a:gdLst/>
              <a:ahLst/>
              <a:cxnLst/>
              <a:rect r="r" b="b" t="t" l="l"/>
              <a:pathLst>
                <a:path h="5499100" w="6350000">
                  <a:moveTo>
                    <a:pt x="3175000" y="0"/>
                  </a:moveTo>
                  <a:lnTo>
                    <a:pt x="0" y="0"/>
                  </a:lnTo>
                  <a:lnTo>
                    <a:pt x="1587500" y="2749550"/>
                  </a:lnTo>
                  <a:lnTo>
                    <a:pt x="3175000" y="5499100"/>
                  </a:lnTo>
                  <a:lnTo>
                    <a:pt x="4762500" y="2749550"/>
                  </a:lnTo>
                  <a:lnTo>
                    <a:pt x="6350000" y="0"/>
                  </a:lnTo>
                  <a:close/>
                </a:path>
              </a:pathLst>
            </a:custGeom>
            <a:blipFill>
              <a:blip r:embed="rId2"/>
              <a:stretch>
                <a:fillRect l="-66118" t="0" r="-7951" b="0"/>
              </a:stretch>
            </a:blipFill>
          </p:spPr>
        </p:sp>
      </p:grpSp>
      <p:sp>
        <p:nvSpPr>
          <p:cNvPr name="TextBox 4" id="4"/>
          <p:cNvSpPr txBox="true"/>
          <p:nvPr/>
        </p:nvSpPr>
        <p:spPr>
          <a:xfrm rot="0">
            <a:off x="200293" y="2384936"/>
            <a:ext cx="11109293" cy="1226820"/>
          </a:xfrm>
          <a:prstGeom prst="rect">
            <a:avLst/>
          </a:prstGeom>
        </p:spPr>
        <p:txBody>
          <a:bodyPr anchor="t" rtlCol="false" tIns="0" lIns="0" bIns="0" rIns="0">
            <a:spAutoFit/>
          </a:bodyPr>
          <a:lstStyle/>
          <a:p>
            <a:pPr algn="l">
              <a:lnSpc>
                <a:spcPts val="10080"/>
              </a:lnSpc>
            </a:pPr>
            <a:r>
              <a:rPr lang="en-US" b="true" sz="7200">
                <a:solidFill>
                  <a:srgbClr val="8C6B58"/>
                </a:solidFill>
                <a:latin typeface="Josefin Sans Bold"/>
                <a:ea typeface="Josefin Sans Bold"/>
                <a:cs typeface="Josefin Sans Bold"/>
                <a:sym typeface="Josefin Sans Bold"/>
              </a:rPr>
              <a:t>ABOUT THE PROJECT</a:t>
            </a:r>
          </a:p>
        </p:txBody>
      </p:sp>
      <p:sp>
        <p:nvSpPr>
          <p:cNvPr name="TextBox 5" id="5"/>
          <p:cNvSpPr txBox="true"/>
          <p:nvPr/>
        </p:nvSpPr>
        <p:spPr>
          <a:xfrm rot="0">
            <a:off x="436150" y="3743361"/>
            <a:ext cx="10231850" cy="4461891"/>
          </a:xfrm>
          <a:prstGeom prst="rect">
            <a:avLst/>
          </a:prstGeom>
        </p:spPr>
        <p:txBody>
          <a:bodyPr anchor="t" rtlCol="false" tIns="0" lIns="0" bIns="0" rIns="0">
            <a:spAutoFit/>
          </a:bodyPr>
          <a:lstStyle/>
          <a:p>
            <a:pPr algn="just" marL="0" indent="0" lvl="1">
              <a:lnSpc>
                <a:spcPts val="4451"/>
              </a:lnSpc>
              <a:spcBef>
                <a:spcPct val="0"/>
              </a:spcBef>
            </a:pPr>
            <a:r>
              <a:rPr lang="en-US" b="true" sz="2799" spc="120" strike="noStrike" u="none">
                <a:solidFill>
                  <a:srgbClr val="737373"/>
                </a:solidFill>
                <a:latin typeface="Source Sans Pro Bold"/>
                <a:ea typeface="Source Sans Pro Bold"/>
                <a:cs typeface="Source Sans Pro Bold"/>
                <a:sym typeface="Source Sans Pro Bold"/>
              </a:rPr>
              <a:t>Our project aims to provide clear and concise macroeconomic data for investors and the research community through a comprehensive, aggregated dashboard. This platform is designed to facilitate informed and effective decision-making by offering valuable insights into key economic indicators, enabling users to better understand market trends and economic conditions.</a:t>
            </a:r>
          </a:p>
          <a:p>
            <a:pPr algn="just" marL="0" indent="0" lvl="1">
              <a:lnSpc>
                <a:spcPts val="4451"/>
              </a:lnSpc>
              <a:spcBef>
                <a:spcPct val="0"/>
              </a:spcBef>
            </a:pPr>
          </a:p>
        </p:txBody>
      </p:sp>
      <p:grpSp>
        <p:nvGrpSpPr>
          <p:cNvPr name="Group 6" id="6"/>
          <p:cNvGrpSpPr>
            <a:grpSpLocks noChangeAspect="true"/>
          </p:cNvGrpSpPr>
          <p:nvPr/>
        </p:nvGrpSpPr>
        <p:grpSpPr>
          <a:xfrm rot="4080436">
            <a:off x="10958060" y="5506860"/>
            <a:ext cx="2950394" cy="3211738"/>
            <a:chOff x="0" y="0"/>
            <a:chExt cx="2279650" cy="2481580"/>
          </a:xfrm>
        </p:grpSpPr>
        <p:sp>
          <p:nvSpPr>
            <p:cNvPr name="Freeform 7" id="7"/>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579678"/>
            </a:solidFill>
          </p:spPr>
        </p:sp>
      </p:grpSp>
      <p:grpSp>
        <p:nvGrpSpPr>
          <p:cNvPr name="Group 8" id="8"/>
          <p:cNvGrpSpPr/>
          <p:nvPr/>
        </p:nvGrpSpPr>
        <p:grpSpPr>
          <a:xfrm rot="0">
            <a:off x="200293" y="0"/>
            <a:ext cx="2288419" cy="2296278"/>
            <a:chOff x="0" y="0"/>
            <a:chExt cx="3051225" cy="3061704"/>
          </a:xfrm>
        </p:grpSpPr>
        <p:sp>
          <p:nvSpPr>
            <p:cNvPr name="Freeform 9" id="9"/>
            <p:cNvSpPr/>
            <p:nvPr/>
          </p:nvSpPr>
          <p:spPr>
            <a:xfrm flipH="false" flipV="false" rot="0">
              <a:off x="0" y="0"/>
              <a:ext cx="3051225" cy="3061704"/>
            </a:xfrm>
            <a:custGeom>
              <a:avLst/>
              <a:gdLst/>
              <a:ahLst/>
              <a:cxnLst/>
              <a:rect r="r" b="b" t="t" l="l"/>
              <a:pathLst>
                <a:path h="3061704" w="3051225">
                  <a:moveTo>
                    <a:pt x="0" y="0"/>
                  </a:moveTo>
                  <a:lnTo>
                    <a:pt x="3051225" y="0"/>
                  </a:lnTo>
                  <a:lnTo>
                    <a:pt x="3051225" y="3061704"/>
                  </a:lnTo>
                  <a:lnTo>
                    <a:pt x="0" y="3061704"/>
                  </a:lnTo>
                  <a:lnTo>
                    <a:pt x="0" y="0"/>
                  </a:lnTo>
                  <a:close/>
                </a:path>
              </a:pathLst>
            </a:custGeom>
            <a:blipFill>
              <a:blip r:embed="rId3"/>
              <a:stretch>
                <a:fillRect l="0" t="0" r="0" b="0"/>
              </a:stretch>
            </a:blipFill>
          </p:spPr>
        </p:sp>
      </p:grpSp>
      <p:grpSp>
        <p:nvGrpSpPr>
          <p:cNvPr name="Group 10" id="10"/>
          <p:cNvGrpSpPr/>
          <p:nvPr/>
        </p:nvGrpSpPr>
        <p:grpSpPr>
          <a:xfrm rot="0">
            <a:off x="16209709" y="8128642"/>
            <a:ext cx="2251582" cy="2259315"/>
            <a:chOff x="0" y="0"/>
            <a:chExt cx="3002110" cy="3012420"/>
          </a:xfrm>
        </p:grpSpPr>
        <p:sp>
          <p:nvSpPr>
            <p:cNvPr name="Freeform 11" id="11"/>
            <p:cNvSpPr/>
            <p:nvPr/>
          </p:nvSpPr>
          <p:spPr>
            <a:xfrm flipH="false" flipV="false" rot="0">
              <a:off x="0" y="0"/>
              <a:ext cx="3002110" cy="3012420"/>
            </a:xfrm>
            <a:custGeom>
              <a:avLst/>
              <a:gdLst/>
              <a:ahLst/>
              <a:cxnLst/>
              <a:rect r="r" b="b" t="t" l="l"/>
              <a:pathLst>
                <a:path h="3012420" w="3002110">
                  <a:moveTo>
                    <a:pt x="0" y="0"/>
                  </a:moveTo>
                  <a:lnTo>
                    <a:pt x="3002110" y="0"/>
                  </a:lnTo>
                  <a:lnTo>
                    <a:pt x="3002110" y="3012420"/>
                  </a:lnTo>
                  <a:lnTo>
                    <a:pt x="0" y="3012420"/>
                  </a:lnTo>
                  <a:lnTo>
                    <a:pt x="0" y="0"/>
                  </a:lnTo>
                  <a:close/>
                </a:path>
              </a:pathLst>
            </a:custGeom>
            <a:blipFill>
              <a:blip r:embed="rId4"/>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24238" y="0"/>
            <a:ext cx="5064291" cy="10287000"/>
          </a:xfrm>
          <a:custGeom>
            <a:avLst/>
            <a:gdLst/>
            <a:ahLst/>
            <a:cxnLst/>
            <a:rect r="r" b="b" t="t" l="l"/>
            <a:pathLst>
              <a:path h="10287000" w="5064291">
                <a:moveTo>
                  <a:pt x="0" y="0"/>
                </a:moveTo>
                <a:lnTo>
                  <a:pt x="5064291" y="0"/>
                </a:lnTo>
                <a:lnTo>
                  <a:pt x="5064291" y="10287000"/>
                </a:lnTo>
                <a:lnTo>
                  <a:pt x="0" y="10287000"/>
                </a:lnTo>
                <a:lnTo>
                  <a:pt x="0" y="0"/>
                </a:lnTo>
                <a:close/>
              </a:path>
            </a:pathLst>
          </a:custGeom>
          <a:blipFill>
            <a:blip r:embed="rId2"/>
            <a:stretch>
              <a:fillRect l="-107294" t="0" r="-97398" b="0"/>
            </a:stretch>
          </a:blipFill>
        </p:spPr>
      </p:sp>
      <p:grpSp>
        <p:nvGrpSpPr>
          <p:cNvPr name="Group 3" id="3"/>
          <p:cNvGrpSpPr>
            <a:grpSpLocks noChangeAspect="true"/>
          </p:cNvGrpSpPr>
          <p:nvPr/>
        </p:nvGrpSpPr>
        <p:grpSpPr>
          <a:xfrm rot="-1159819">
            <a:off x="4853525" y="-683164"/>
            <a:ext cx="2705286" cy="2944918"/>
            <a:chOff x="0" y="0"/>
            <a:chExt cx="2279650" cy="2481580"/>
          </a:xfrm>
        </p:grpSpPr>
        <p:sp>
          <p:nvSpPr>
            <p:cNvPr name="Freeform 4" id="4"/>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579678"/>
            </a:solidFill>
          </p:spPr>
        </p:sp>
      </p:grpSp>
      <p:grpSp>
        <p:nvGrpSpPr>
          <p:cNvPr name="Group 5" id="5"/>
          <p:cNvGrpSpPr>
            <a:grpSpLocks noChangeAspect="true"/>
          </p:cNvGrpSpPr>
          <p:nvPr/>
        </p:nvGrpSpPr>
        <p:grpSpPr>
          <a:xfrm rot="0">
            <a:off x="6356975" y="8790743"/>
            <a:ext cx="914249" cy="914249"/>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5805B"/>
            </a:solidFill>
          </p:spPr>
        </p:sp>
      </p:grpSp>
      <p:grpSp>
        <p:nvGrpSpPr>
          <p:cNvPr name="Group 7" id="7"/>
          <p:cNvGrpSpPr/>
          <p:nvPr/>
        </p:nvGrpSpPr>
        <p:grpSpPr>
          <a:xfrm rot="0">
            <a:off x="14788941" y="2449831"/>
            <a:ext cx="1589200" cy="158920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name="Group 9" id="9"/>
          <p:cNvGrpSpPr>
            <a:grpSpLocks noChangeAspect="true"/>
          </p:cNvGrpSpPr>
          <p:nvPr/>
        </p:nvGrpSpPr>
        <p:grpSpPr>
          <a:xfrm rot="0">
            <a:off x="14587805" y="1992697"/>
            <a:ext cx="633792" cy="633792"/>
            <a:chOff x="0" y="0"/>
            <a:chExt cx="1708150" cy="1708150"/>
          </a:xfrm>
        </p:grpSpPr>
        <p:sp>
          <p:nvSpPr>
            <p:cNvPr name="Freeform 10" id="10"/>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5805B"/>
            </a:solidFill>
          </p:spPr>
        </p:sp>
      </p:grpSp>
      <p:grpSp>
        <p:nvGrpSpPr>
          <p:cNvPr name="Group 11" id="11"/>
          <p:cNvGrpSpPr/>
          <p:nvPr/>
        </p:nvGrpSpPr>
        <p:grpSpPr>
          <a:xfrm rot="0">
            <a:off x="14788941" y="4806033"/>
            <a:ext cx="1589200" cy="158920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name="Group 13" id="13"/>
          <p:cNvGrpSpPr>
            <a:grpSpLocks noChangeAspect="true"/>
          </p:cNvGrpSpPr>
          <p:nvPr/>
        </p:nvGrpSpPr>
        <p:grpSpPr>
          <a:xfrm rot="0">
            <a:off x="14587805" y="4806033"/>
            <a:ext cx="633792" cy="633792"/>
            <a:chOff x="0" y="0"/>
            <a:chExt cx="1708150" cy="1708150"/>
          </a:xfrm>
        </p:grpSpPr>
        <p:sp>
          <p:nvSpPr>
            <p:cNvPr name="Freeform 14" id="1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5805B"/>
            </a:solidFill>
          </p:spPr>
        </p:sp>
      </p:grpSp>
      <p:grpSp>
        <p:nvGrpSpPr>
          <p:cNvPr name="Group 15" id="15"/>
          <p:cNvGrpSpPr/>
          <p:nvPr/>
        </p:nvGrpSpPr>
        <p:grpSpPr>
          <a:xfrm rot="0">
            <a:off x="14788941" y="7162236"/>
            <a:ext cx="1589200" cy="1589200"/>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name="Group 17" id="17"/>
          <p:cNvGrpSpPr>
            <a:grpSpLocks noChangeAspect="true"/>
          </p:cNvGrpSpPr>
          <p:nvPr/>
        </p:nvGrpSpPr>
        <p:grpSpPr>
          <a:xfrm rot="0">
            <a:off x="14587805" y="7162236"/>
            <a:ext cx="633792" cy="633792"/>
            <a:chOff x="0" y="0"/>
            <a:chExt cx="1708150" cy="1708150"/>
          </a:xfrm>
        </p:grpSpPr>
        <p:sp>
          <p:nvSpPr>
            <p:cNvPr name="Freeform 18" id="1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5805B"/>
            </a:solidFill>
          </p:spPr>
        </p:sp>
      </p:grpSp>
      <p:grpSp>
        <p:nvGrpSpPr>
          <p:cNvPr name="Group 19" id="19"/>
          <p:cNvGrpSpPr>
            <a:grpSpLocks noChangeAspect="true"/>
          </p:cNvGrpSpPr>
          <p:nvPr/>
        </p:nvGrpSpPr>
        <p:grpSpPr>
          <a:xfrm rot="0">
            <a:off x="15496511" y="-2073803"/>
            <a:ext cx="4523634" cy="4523634"/>
            <a:chOff x="0" y="0"/>
            <a:chExt cx="1708150" cy="1708150"/>
          </a:xfrm>
        </p:grpSpPr>
        <p:sp>
          <p:nvSpPr>
            <p:cNvPr name="Freeform 20" id="20"/>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name="Freeform 21" id="21"/>
          <p:cNvSpPr/>
          <p:nvPr/>
        </p:nvSpPr>
        <p:spPr>
          <a:xfrm flipH="false" flipV="false" rot="0">
            <a:off x="15012891" y="2721740"/>
            <a:ext cx="1069427" cy="1069427"/>
          </a:xfrm>
          <a:custGeom>
            <a:avLst/>
            <a:gdLst/>
            <a:ahLst/>
            <a:cxnLst/>
            <a:rect r="r" b="b" t="t" l="l"/>
            <a:pathLst>
              <a:path h="1069427" w="1069427">
                <a:moveTo>
                  <a:pt x="0" y="0"/>
                </a:moveTo>
                <a:lnTo>
                  <a:pt x="1069427" y="0"/>
                </a:lnTo>
                <a:lnTo>
                  <a:pt x="1069427" y="1069426"/>
                </a:lnTo>
                <a:lnTo>
                  <a:pt x="0" y="10694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5224121" y="4962609"/>
            <a:ext cx="890915" cy="1276050"/>
          </a:xfrm>
          <a:custGeom>
            <a:avLst/>
            <a:gdLst/>
            <a:ahLst/>
            <a:cxnLst/>
            <a:rect r="r" b="b" t="t" l="l"/>
            <a:pathLst>
              <a:path h="1276050" w="890915">
                <a:moveTo>
                  <a:pt x="0" y="0"/>
                </a:moveTo>
                <a:lnTo>
                  <a:pt x="890915" y="0"/>
                </a:lnTo>
                <a:lnTo>
                  <a:pt x="890915" y="1276049"/>
                </a:lnTo>
                <a:lnTo>
                  <a:pt x="0" y="1276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5128884" y="7443176"/>
            <a:ext cx="1081389" cy="1027320"/>
          </a:xfrm>
          <a:custGeom>
            <a:avLst/>
            <a:gdLst/>
            <a:ahLst/>
            <a:cxnLst/>
            <a:rect r="r" b="b" t="t" l="l"/>
            <a:pathLst>
              <a:path h="1027320" w="1081389">
                <a:moveTo>
                  <a:pt x="0" y="0"/>
                </a:moveTo>
                <a:lnTo>
                  <a:pt x="1081389" y="0"/>
                </a:lnTo>
                <a:lnTo>
                  <a:pt x="1081389" y="1027320"/>
                </a:lnTo>
                <a:lnTo>
                  <a:pt x="0" y="10273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262838" y="5159890"/>
            <a:ext cx="8359074" cy="3899916"/>
          </a:xfrm>
          <a:prstGeom prst="rect">
            <a:avLst/>
          </a:prstGeom>
        </p:spPr>
        <p:txBody>
          <a:bodyPr anchor="t" rtlCol="false" tIns="0" lIns="0" bIns="0" rIns="0">
            <a:spAutoFit/>
          </a:bodyPr>
          <a:lstStyle/>
          <a:p>
            <a:pPr algn="just" marL="604519" indent="-302260" lvl="1">
              <a:lnSpc>
                <a:spcPts val="4451"/>
              </a:lnSpc>
              <a:buFont typeface="Arial"/>
              <a:buChar char="•"/>
            </a:pPr>
            <a:r>
              <a:rPr lang="en-US" b="true" sz="2799" spc="120" strike="noStrike" u="none">
                <a:solidFill>
                  <a:srgbClr val="737373"/>
                </a:solidFill>
                <a:latin typeface="Source Sans Pro Bold"/>
                <a:ea typeface="Source Sans Pro Bold"/>
                <a:cs typeface="Source Sans Pro Bold"/>
                <a:sym typeface="Source Sans Pro Bold"/>
              </a:rPr>
              <a:t>Data Collection – We gather raw data from various reliable sources.</a:t>
            </a:r>
          </a:p>
          <a:p>
            <a:pPr algn="just" marL="604519" indent="-302260" lvl="1">
              <a:lnSpc>
                <a:spcPts val="4451"/>
              </a:lnSpc>
              <a:buFont typeface="Arial"/>
              <a:buChar char="•"/>
            </a:pPr>
            <a:r>
              <a:rPr lang="en-US" b="true" sz="2799" spc="120" strike="noStrike" u="none">
                <a:solidFill>
                  <a:srgbClr val="737373"/>
                </a:solidFill>
                <a:latin typeface="Source Sans Pro Bold"/>
                <a:ea typeface="Source Sans Pro Bold"/>
                <a:cs typeface="Source Sans Pro Bold"/>
                <a:sym typeface="Source Sans Pro Bold"/>
              </a:rPr>
              <a:t>Data Cleaning – We process and prepare the data, ensuring accuracy and consistency.</a:t>
            </a:r>
          </a:p>
          <a:p>
            <a:pPr algn="just" marL="604519" indent="-302260" lvl="1">
              <a:lnSpc>
                <a:spcPts val="4451"/>
              </a:lnSpc>
              <a:buFont typeface="Arial"/>
              <a:buChar char="•"/>
            </a:pPr>
            <a:r>
              <a:rPr lang="en-US" b="true" sz="2799" spc="120" strike="noStrike" u="none">
                <a:solidFill>
                  <a:srgbClr val="737373"/>
                </a:solidFill>
                <a:latin typeface="Source Sans Pro Bold"/>
                <a:ea typeface="Source Sans Pro Bold"/>
                <a:cs typeface="Source Sans Pro Bold"/>
                <a:sym typeface="Source Sans Pro Bold"/>
              </a:rPr>
              <a:t>Data Visualization – We transform the data into clear, actionable visual insights.</a:t>
            </a:r>
          </a:p>
          <a:p>
            <a:pPr algn="just" marL="604519" indent="-302260" lvl="1">
              <a:lnSpc>
                <a:spcPts val="4451"/>
              </a:lnSpc>
              <a:buFont typeface="Arial"/>
              <a:buChar char="•"/>
            </a:pPr>
          </a:p>
        </p:txBody>
      </p:sp>
      <p:sp>
        <p:nvSpPr>
          <p:cNvPr name="TextBox 25" id="25"/>
          <p:cNvSpPr txBox="true"/>
          <p:nvPr/>
        </p:nvSpPr>
        <p:spPr>
          <a:xfrm rot="0">
            <a:off x="262838" y="3111081"/>
            <a:ext cx="7381373" cy="1226820"/>
          </a:xfrm>
          <a:prstGeom prst="rect">
            <a:avLst/>
          </a:prstGeom>
        </p:spPr>
        <p:txBody>
          <a:bodyPr anchor="t" rtlCol="false" tIns="0" lIns="0" bIns="0" rIns="0">
            <a:spAutoFit/>
          </a:bodyPr>
          <a:lstStyle/>
          <a:p>
            <a:pPr algn="l" marL="0" indent="0" lvl="0">
              <a:lnSpc>
                <a:spcPts val="10080"/>
              </a:lnSpc>
              <a:spcBef>
                <a:spcPct val="0"/>
              </a:spcBef>
            </a:pPr>
            <a:r>
              <a:rPr lang="en-US" b="true" sz="7200" strike="noStrike" u="none">
                <a:solidFill>
                  <a:srgbClr val="8C6B58"/>
                </a:solidFill>
                <a:latin typeface="Josefin Sans Bold"/>
                <a:ea typeface="Josefin Sans Bold"/>
                <a:cs typeface="Josefin Sans Bold"/>
                <a:sym typeface="Josefin Sans Bold"/>
              </a:rPr>
              <a:t>WHAT WE DO</a:t>
            </a:r>
          </a:p>
        </p:txBody>
      </p:sp>
      <p:sp>
        <p:nvSpPr>
          <p:cNvPr name="TextBox 26" id="26"/>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04</a:t>
            </a:r>
          </a:p>
        </p:txBody>
      </p:sp>
      <p:grpSp>
        <p:nvGrpSpPr>
          <p:cNvPr name="Group 27" id="27"/>
          <p:cNvGrpSpPr/>
          <p:nvPr/>
        </p:nvGrpSpPr>
        <p:grpSpPr>
          <a:xfrm rot="0">
            <a:off x="0" y="43328"/>
            <a:ext cx="2398267" cy="2406503"/>
            <a:chOff x="0" y="0"/>
            <a:chExt cx="3197689" cy="3208671"/>
          </a:xfrm>
        </p:grpSpPr>
        <p:sp>
          <p:nvSpPr>
            <p:cNvPr name="Freeform 28" id="28"/>
            <p:cNvSpPr/>
            <p:nvPr/>
          </p:nvSpPr>
          <p:spPr>
            <a:xfrm flipH="false" flipV="false" rot="0">
              <a:off x="0" y="0"/>
              <a:ext cx="3197689" cy="3208671"/>
            </a:xfrm>
            <a:custGeom>
              <a:avLst/>
              <a:gdLst/>
              <a:ahLst/>
              <a:cxnLst/>
              <a:rect r="r" b="b" t="t" l="l"/>
              <a:pathLst>
                <a:path h="3208671" w="3197689">
                  <a:moveTo>
                    <a:pt x="0" y="0"/>
                  </a:moveTo>
                  <a:lnTo>
                    <a:pt x="3197689" y="0"/>
                  </a:lnTo>
                  <a:lnTo>
                    <a:pt x="3197689" y="3208671"/>
                  </a:lnTo>
                  <a:lnTo>
                    <a:pt x="0" y="3208671"/>
                  </a:lnTo>
                  <a:lnTo>
                    <a:pt x="0" y="0"/>
                  </a:lnTo>
                  <a:close/>
                </a:path>
              </a:pathLst>
            </a:custGeom>
            <a:blipFill>
              <a:blip r:embed="rId9"/>
              <a:stretch>
                <a:fillRect l="0" t="0" r="0" b="0"/>
              </a:stretch>
            </a:blipFill>
          </p:spPr>
        </p:sp>
      </p:grpSp>
      <p:grpSp>
        <p:nvGrpSpPr>
          <p:cNvPr name="Group 29" id="29"/>
          <p:cNvGrpSpPr/>
          <p:nvPr/>
        </p:nvGrpSpPr>
        <p:grpSpPr>
          <a:xfrm rot="0">
            <a:off x="16209709" y="8128642"/>
            <a:ext cx="2251582" cy="2259315"/>
            <a:chOff x="0" y="0"/>
            <a:chExt cx="3002110" cy="3012420"/>
          </a:xfrm>
        </p:grpSpPr>
        <p:sp>
          <p:nvSpPr>
            <p:cNvPr name="Freeform 30" id="30"/>
            <p:cNvSpPr/>
            <p:nvPr/>
          </p:nvSpPr>
          <p:spPr>
            <a:xfrm flipH="false" flipV="false" rot="0">
              <a:off x="0" y="0"/>
              <a:ext cx="3002110" cy="3012420"/>
            </a:xfrm>
            <a:custGeom>
              <a:avLst/>
              <a:gdLst/>
              <a:ahLst/>
              <a:cxnLst/>
              <a:rect r="r" b="b" t="t" l="l"/>
              <a:pathLst>
                <a:path h="3012420" w="3002110">
                  <a:moveTo>
                    <a:pt x="0" y="0"/>
                  </a:moveTo>
                  <a:lnTo>
                    <a:pt x="3002110" y="0"/>
                  </a:lnTo>
                  <a:lnTo>
                    <a:pt x="3002110" y="3012420"/>
                  </a:lnTo>
                  <a:lnTo>
                    <a:pt x="0" y="3012420"/>
                  </a:lnTo>
                  <a:lnTo>
                    <a:pt x="0" y="0"/>
                  </a:lnTo>
                  <a:close/>
                </a:path>
              </a:pathLst>
            </a:custGeom>
            <a:blipFill>
              <a:blip r:embed="rId10"/>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691002" y="3297278"/>
            <a:ext cx="6730691" cy="1226820"/>
          </a:xfrm>
          <a:prstGeom prst="rect">
            <a:avLst/>
          </a:prstGeom>
        </p:spPr>
        <p:txBody>
          <a:bodyPr anchor="t" rtlCol="false" tIns="0" lIns="0" bIns="0" rIns="0">
            <a:spAutoFit/>
          </a:bodyPr>
          <a:lstStyle/>
          <a:p>
            <a:pPr algn="l" marL="0" indent="0" lvl="0">
              <a:lnSpc>
                <a:spcPts val="10080"/>
              </a:lnSpc>
              <a:spcBef>
                <a:spcPct val="0"/>
              </a:spcBef>
            </a:pPr>
            <a:r>
              <a:rPr lang="en-US" b="true" sz="7200" strike="noStrike" u="none">
                <a:solidFill>
                  <a:srgbClr val="8C6B58"/>
                </a:solidFill>
                <a:latin typeface="Josefin Sans Bold"/>
                <a:ea typeface="Josefin Sans Bold"/>
                <a:cs typeface="Josefin Sans Bold"/>
                <a:sym typeface="Josefin Sans Bold"/>
              </a:rPr>
              <a:t>VISION</a:t>
            </a:r>
          </a:p>
        </p:txBody>
      </p:sp>
      <p:sp>
        <p:nvSpPr>
          <p:cNvPr name="TextBox 3" id="3"/>
          <p:cNvSpPr txBox="true"/>
          <p:nvPr/>
        </p:nvSpPr>
        <p:spPr>
          <a:xfrm rot="0">
            <a:off x="7549817" y="4653070"/>
            <a:ext cx="9084427" cy="2213991"/>
          </a:xfrm>
          <a:prstGeom prst="rect">
            <a:avLst/>
          </a:prstGeom>
        </p:spPr>
        <p:txBody>
          <a:bodyPr anchor="t" rtlCol="false" tIns="0" lIns="0" bIns="0" rIns="0">
            <a:spAutoFit/>
          </a:bodyPr>
          <a:lstStyle/>
          <a:p>
            <a:pPr algn="just">
              <a:lnSpc>
                <a:spcPts val="4451"/>
              </a:lnSpc>
            </a:pPr>
            <a:r>
              <a:rPr lang="en-US" b="true" sz="2799" spc="120" strike="noStrike" u="none">
                <a:solidFill>
                  <a:srgbClr val="737373"/>
                </a:solidFill>
                <a:latin typeface="Source Sans Pro Bold"/>
                <a:ea typeface="Source Sans Pro Bold"/>
                <a:cs typeface="Source Sans Pro Bold"/>
                <a:sym typeface="Source Sans Pro Bold"/>
              </a:rPr>
              <a:t>To empower businesses and researchers by providing clear, accurate, and insightful data analysis, enabling them to make informed decisions and drive sustainable growth.</a:t>
            </a:r>
          </a:p>
        </p:txBody>
      </p:sp>
      <p:grpSp>
        <p:nvGrpSpPr>
          <p:cNvPr name="Group 4" id="4"/>
          <p:cNvGrpSpPr/>
          <p:nvPr/>
        </p:nvGrpSpPr>
        <p:grpSpPr>
          <a:xfrm rot="0">
            <a:off x="-6669021" y="-740275"/>
            <a:ext cx="16775266" cy="14527380"/>
            <a:chOff x="0" y="0"/>
            <a:chExt cx="6350000" cy="5499100"/>
          </a:xfrm>
        </p:grpSpPr>
        <p:sp>
          <p:nvSpPr>
            <p:cNvPr name="Freeform 5" id="5"/>
            <p:cNvSpPr/>
            <p:nvPr/>
          </p:nvSpPr>
          <p:spPr>
            <a:xfrm flipH="false" flipV="false" rot="0">
              <a:off x="0" y="0"/>
              <a:ext cx="6350000" cy="5499100"/>
            </a:xfrm>
            <a:custGeom>
              <a:avLst/>
              <a:gdLst/>
              <a:ahLst/>
              <a:cxnLst/>
              <a:rect r="r" b="b" t="t" l="l"/>
              <a:pathLst>
                <a:path h="5499100" w="6350000">
                  <a:moveTo>
                    <a:pt x="3175000" y="0"/>
                  </a:moveTo>
                  <a:lnTo>
                    <a:pt x="0" y="0"/>
                  </a:lnTo>
                  <a:lnTo>
                    <a:pt x="1587500" y="2749550"/>
                  </a:lnTo>
                  <a:lnTo>
                    <a:pt x="3175000" y="5499100"/>
                  </a:lnTo>
                  <a:lnTo>
                    <a:pt x="4762500" y="2749550"/>
                  </a:lnTo>
                  <a:lnTo>
                    <a:pt x="6350000" y="0"/>
                  </a:lnTo>
                  <a:close/>
                </a:path>
              </a:pathLst>
            </a:custGeom>
            <a:blipFill>
              <a:blip r:embed="rId2"/>
              <a:stretch>
                <a:fillRect l="0" t="0" r="-29818" b="0"/>
              </a:stretch>
            </a:blipFill>
          </p:spPr>
        </p:sp>
      </p:grpSp>
      <p:grpSp>
        <p:nvGrpSpPr>
          <p:cNvPr name="Group 6" id="6"/>
          <p:cNvGrpSpPr>
            <a:grpSpLocks noChangeAspect="true"/>
          </p:cNvGrpSpPr>
          <p:nvPr/>
        </p:nvGrpSpPr>
        <p:grpSpPr>
          <a:xfrm rot="0">
            <a:off x="15496511" y="-1593512"/>
            <a:ext cx="4523634" cy="4523634"/>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name="TextBox 8" id="8"/>
          <p:cNvSpPr txBox="true"/>
          <p:nvPr/>
        </p:nvSpPr>
        <p:spPr>
          <a:xfrm rot="0">
            <a:off x="158567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05</a:t>
            </a:r>
          </a:p>
        </p:txBody>
      </p:sp>
      <p:grpSp>
        <p:nvGrpSpPr>
          <p:cNvPr name="Group 9" id="9"/>
          <p:cNvGrpSpPr>
            <a:grpSpLocks noChangeAspect="true"/>
          </p:cNvGrpSpPr>
          <p:nvPr/>
        </p:nvGrpSpPr>
        <p:grpSpPr>
          <a:xfrm rot="0">
            <a:off x="13516481" y="1593097"/>
            <a:ext cx="1652286" cy="1652286"/>
            <a:chOff x="0" y="0"/>
            <a:chExt cx="1708150" cy="1708150"/>
          </a:xfrm>
        </p:grpSpPr>
        <p:sp>
          <p:nvSpPr>
            <p:cNvPr name="Freeform 10" id="10"/>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5805B"/>
            </a:solidFill>
          </p:spPr>
        </p:sp>
      </p:grpSp>
      <p:grpSp>
        <p:nvGrpSpPr>
          <p:cNvPr name="Group 11" id="11"/>
          <p:cNvGrpSpPr>
            <a:grpSpLocks noChangeAspect="true"/>
          </p:cNvGrpSpPr>
          <p:nvPr/>
        </p:nvGrpSpPr>
        <p:grpSpPr>
          <a:xfrm rot="0">
            <a:off x="17758328" y="9889224"/>
            <a:ext cx="795552" cy="795552"/>
            <a:chOff x="0" y="0"/>
            <a:chExt cx="1708150" cy="1708150"/>
          </a:xfrm>
        </p:grpSpPr>
        <p:sp>
          <p:nvSpPr>
            <p:cNvPr name="Freeform 12" id="12"/>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5805B"/>
            </a:solidFill>
          </p:spPr>
        </p:sp>
      </p:grpSp>
      <p:grpSp>
        <p:nvGrpSpPr>
          <p:cNvPr name="Group 13" id="13"/>
          <p:cNvGrpSpPr>
            <a:grpSpLocks noChangeAspect="true"/>
          </p:cNvGrpSpPr>
          <p:nvPr/>
        </p:nvGrpSpPr>
        <p:grpSpPr>
          <a:xfrm rot="9860274">
            <a:off x="4427799" y="6085783"/>
            <a:ext cx="2381495" cy="2592447"/>
            <a:chOff x="0" y="0"/>
            <a:chExt cx="2279650" cy="2481580"/>
          </a:xfrm>
        </p:grpSpPr>
        <p:sp>
          <p:nvSpPr>
            <p:cNvPr name="Freeform 14" id="14"/>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grpSp>
        <p:nvGrpSpPr>
          <p:cNvPr name="Group 15" id="15"/>
          <p:cNvGrpSpPr/>
          <p:nvPr/>
        </p:nvGrpSpPr>
        <p:grpSpPr>
          <a:xfrm rot="0">
            <a:off x="-192023" y="-30591"/>
            <a:ext cx="2323037" cy="2331016"/>
            <a:chOff x="0" y="0"/>
            <a:chExt cx="3097383" cy="3108021"/>
          </a:xfrm>
        </p:grpSpPr>
        <p:sp>
          <p:nvSpPr>
            <p:cNvPr name="Freeform 16" id="16"/>
            <p:cNvSpPr/>
            <p:nvPr/>
          </p:nvSpPr>
          <p:spPr>
            <a:xfrm flipH="false" flipV="false" rot="0">
              <a:off x="0" y="0"/>
              <a:ext cx="3097383" cy="3108021"/>
            </a:xfrm>
            <a:custGeom>
              <a:avLst/>
              <a:gdLst/>
              <a:ahLst/>
              <a:cxnLst/>
              <a:rect r="r" b="b" t="t" l="l"/>
              <a:pathLst>
                <a:path h="3108021" w="3097383">
                  <a:moveTo>
                    <a:pt x="0" y="0"/>
                  </a:moveTo>
                  <a:lnTo>
                    <a:pt x="3097383" y="0"/>
                  </a:lnTo>
                  <a:lnTo>
                    <a:pt x="3097383" y="3108021"/>
                  </a:lnTo>
                  <a:lnTo>
                    <a:pt x="0" y="3108021"/>
                  </a:lnTo>
                  <a:lnTo>
                    <a:pt x="0" y="0"/>
                  </a:lnTo>
                  <a:close/>
                </a:path>
              </a:pathLst>
            </a:custGeom>
            <a:blipFill>
              <a:blip r:embed="rId3"/>
              <a:stretch>
                <a:fillRect l="0" t="0" r="0" b="0"/>
              </a:stretch>
            </a:blipFill>
          </p:spPr>
        </p:sp>
      </p:grpSp>
      <p:grpSp>
        <p:nvGrpSpPr>
          <p:cNvPr name="Group 17" id="17"/>
          <p:cNvGrpSpPr/>
          <p:nvPr/>
        </p:nvGrpSpPr>
        <p:grpSpPr>
          <a:xfrm rot="0">
            <a:off x="15856788" y="7774509"/>
            <a:ext cx="2604503" cy="2613448"/>
            <a:chOff x="0" y="0"/>
            <a:chExt cx="3472671" cy="3484598"/>
          </a:xfrm>
        </p:grpSpPr>
        <p:sp>
          <p:nvSpPr>
            <p:cNvPr name="Freeform 18" id="18"/>
            <p:cNvSpPr/>
            <p:nvPr/>
          </p:nvSpPr>
          <p:spPr>
            <a:xfrm flipH="false" flipV="false" rot="0">
              <a:off x="0" y="0"/>
              <a:ext cx="3472671" cy="3484598"/>
            </a:xfrm>
            <a:custGeom>
              <a:avLst/>
              <a:gdLst/>
              <a:ahLst/>
              <a:cxnLst/>
              <a:rect r="r" b="b" t="t" l="l"/>
              <a:pathLst>
                <a:path h="3484598" w="3472671">
                  <a:moveTo>
                    <a:pt x="0" y="0"/>
                  </a:moveTo>
                  <a:lnTo>
                    <a:pt x="3472671" y="0"/>
                  </a:lnTo>
                  <a:lnTo>
                    <a:pt x="3472671" y="3484598"/>
                  </a:lnTo>
                  <a:lnTo>
                    <a:pt x="0" y="3484598"/>
                  </a:lnTo>
                  <a:lnTo>
                    <a:pt x="0" y="0"/>
                  </a:lnTo>
                  <a:close/>
                </a:path>
              </a:pathLst>
            </a:custGeom>
            <a:blipFill>
              <a:blip r:embed="rId4"/>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07287" y="-6528681"/>
            <a:ext cx="19553117" cy="16815681"/>
            <a:chOff x="0" y="0"/>
            <a:chExt cx="6350000" cy="5461000"/>
          </a:xfrm>
        </p:grpSpPr>
        <p:sp>
          <p:nvSpPr>
            <p:cNvPr name="Freeform 3" id="3"/>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2"/>
              <a:stretch>
                <a:fillRect l="-14933" t="0" r="-14933" b="0"/>
              </a:stretch>
            </a:blipFill>
          </p:spPr>
        </p:sp>
      </p:grpSp>
      <p:grpSp>
        <p:nvGrpSpPr>
          <p:cNvPr name="Group 4" id="4"/>
          <p:cNvGrpSpPr/>
          <p:nvPr/>
        </p:nvGrpSpPr>
        <p:grpSpPr>
          <a:xfrm rot="0">
            <a:off x="6505256" y="6998944"/>
            <a:ext cx="11782744" cy="1669618"/>
            <a:chOff x="0" y="0"/>
            <a:chExt cx="3985768" cy="564784"/>
          </a:xfrm>
        </p:grpSpPr>
        <p:sp>
          <p:nvSpPr>
            <p:cNvPr name="Freeform 5" id="5"/>
            <p:cNvSpPr/>
            <p:nvPr/>
          </p:nvSpPr>
          <p:spPr>
            <a:xfrm flipH="false" flipV="false" rot="0">
              <a:off x="0" y="0"/>
              <a:ext cx="3985768" cy="564784"/>
            </a:xfrm>
            <a:custGeom>
              <a:avLst/>
              <a:gdLst/>
              <a:ahLst/>
              <a:cxnLst/>
              <a:rect r="r" b="b" t="t" l="l"/>
              <a:pathLst>
                <a:path h="564784" w="3985768">
                  <a:moveTo>
                    <a:pt x="0" y="0"/>
                  </a:moveTo>
                  <a:lnTo>
                    <a:pt x="3985768" y="0"/>
                  </a:lnTo>
                  <a:lnTo>
                    <a:pt x="3985768" y="564784"/>
                  </a:lnTo>
                  <a:lnTo>
                    <a:pt x="0" y="564784"/>
                  </a:lnTo>
                  <a:close/>
                </a:path>
              </a:pathLst>
            </a:custGeom>
            <a:solidFill>
              <a:srgbClr val="35805B"/>
            </a:solidFill>
          </p:spPr>
        </p:sp>
      </p:grpSp>
      <p:grpSp>
        <p:nvGrpSpPr>
          <p:cNvPr name="Group 6" id="6"/>
          <p:cNvGrpSpPr>
            <a:grpSpLocks noChangeAspect="true"/>
          </p:cNvGrpSpPr>
          <p:nvPr/>
        </p:nvGrpSpPr>
        <p:grpSpPr>
          <a:xfrm rot="-2096423">
            <a:off x="4557371" y="2327483"/>
            <a:ext cx="2381495" cy="2592447"/>
            <a:chOff x="0" y="0"/>
            <a:chExt cx="2279650" cy="2481580"/>
          </a:xfrm>
        </p:grpSpPr>
        <p:sp>
          <p:nvSpPr>
            <p:cNvPr name="Freeform 7" id="7"/>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grpSp>
        <p:nvGrpSpPr>
          <p:cNvPr name="Group 8" id="8"/>
          <p:cNvGrpSpPr>
            <a:grpSpLocks noChangeAspect="true"/>
          </p:cNvGrpSpPr>
          <p:nvPr/>
        </p:nvGrpSpPr>
        <p:grpSpPr>
          <a:xfrm rot="0">
            <a:off x="15496511" y="-2073803"/>
            <a:ext cx="4523634" cy="4523634"/>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name="Freeform 10" id="10"/>
          <p:cNvSpPr/>
          <p:nvPr/>
        </p:nvSpPr>
        <p:spPr>
          <a:xfrm flipH="false" flipV="false" rot="0">
            <a:off x="10562113" y="5403690"/>
            <a:ext cx="1454828" cy="1454828"/>
          </a:xfrm>
          <a:custGeom>
            <a:avLst/>
            <a:gdLst/>
            <a:ahLst/>
            <a:cxnLst/>
            <a:rect r="r" b="b" t="t" l="l"/>
            <a:pathLst>
              <a:path h="1454828" w="1454828">
                <a:moveTo>
                  <a:pt x="0" y="0"/>
                </a:moveTo>
                <a:lnTo>
                  <a:pt x="1454828" y="0"/>
                </a:lnTo>
                <a:lnTo>
                  <a:pt x="1454828" y="1454828"/>
                </a:lnTo>
                <a:lnTo>
                  <a:pt x="0" y="1454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830810" y="7152711"/>
            <a:ext cx="1271601" cy="1266833"/>
          </a:xfrm>
          <a:custGeom>
            <a:avLst/>
            <a:gdLst/>
            <a:ahLst/>
            <a:cxnLst/>
            <a:rect r="r" b="b" t="t" l="l"/>
            <a:pathLst>
              <a:path h="1266833" w="1271601">
                <a:moveTo>
                  <a:pt x="0" y="0"/>
                </a:moveTo>
                <a:lnTo>
                  <a:pt x="1271601" y="0"/>
                </a:lnTo>
                <a:lnTo>
                  <a:pt x="1271601" y="1266833"/>
                </a:lnTo>
                <a:lnTo>
                  <a:pt x="0" y="12668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8651596" y="1488635"/>
            <a:ext cx="6730691" cy="1226820"/>
          </a:xfrm>
          <a:prstGeom prst="rect">
            <a:avLst/>
          </a:prstGeom>
        </p:spPr>
        <p:txBody>
          <a:bodyPr anchor="t" rtlCol="false" tIns="0" lIns="0" bIns="0" rIns="0">
            <a:spAutoFit/>
          </a:bodyPr>
          <a:lstStyle/>
          <a:p>
            <a:pPr algn="l" marL="0" indent="0" lvl="0">
              <a:lnSpc>
                <a:spcPts val="10080"/>
              </a:lnSpc>
              <a:spcBef>
                <a:spcPct val="0"/>
              </a:spcBef>
            </a:pPr>
            <a:r>
              <a:rPr lang="en-US" b="true" sz="7200" strike="noStrike" u="none">
                <a:solidFill>
                  <a:srgbClr val="8C6B58"/>
                </a:solidFill>
                <a:latin typeface="Josefin Sans Bold"/>
                <a:ea typeface="Josefin Sans Bold"/>
                <a:cs typeface="Josefin Sans Bold"/>
                <a:sym typeface="Josefin Sans Bold"/>
              </a:rPr>
              <a:t>MISSION</a:t>
            </a:r>
          </a:p>
        </p:txBody>
      </p:sp>
      <p:sp>
        <p:nvSpPr>
          <p:cNvPr name="TextBox 13" id="13"/>
          <p:cNvSpPr txBox="true"/>
          <p:nvPr/>
        </p:nvSpPr>
        <p:spPr>
          <a:xfrm rot="0">
            <a:off x="8691002" y="2487299"/>
            <a:ext cx="7486836" cy="2775966"/>
          </a:xfrm>
          <a:prstGeom prst="rect">
            <a:avLst/>
          </a:prstGeom>
        </p:spPr>
        <p:txBody>
          <a:bodyPr anchor="t" rtlCol="false" tIns="0" lIns="0" bIns="0" rIns="0">
            <a:spAutoFit/>
          </a:bodyPr>
          <a:lstStyle/>
          <a:p>
            <a:pPr algn="just" marL="0" indent="0" lvl="1">
              <a:lnSpc>
                <a:spcPts val="4451"/>
              </a:lnSpc>
              <a:spcBef>
                <a:spcPct val="0"/>
              </a:spcBef>
            </a:pPr>
            <a:r>
              <a:rPr lang="en-US" b="true" sz="2799" spc="120" strike="noStrike" u="none">
                <a:solidFill>
                  <a:srgbClr val="737373"/>
                </a:solidFill>
                <a:latin typeface="Source Sans Pro Bold"/>
                <a:ea typeface="Source Sans Pro Bold"/>
                <a:cs typeface="Source Sans Pro Bold"/>
                <a:sym typeface="Source Sans Pro Bold"/>
              </a:rPr>
              <a:t>To collect, clean, and visualize complex data from diverse sources, transforming it into actionable insights that support informed decision-making and foster innovation across industries.</a:t>
            </a:r>
          </a:p>
        </p:txBody>
      </p:sp>
      <p:sp>
        <p:nvSpPr>
          <p:cNvPr name="TextBox 14" id="14"/>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06</a:t>
            </a:r>
          </a:p>
        </p:txBody>
      </p:sp>
      <p:grpSp>
        <p:nvGrpSpPr>
          <p:cNvPr name="Group 15" id="15"/>
          <p:cNvGrpSpPr>
            <a:grpSpLocks noChangeAspect="true"/>
          </p:cNvGrpSpPr>
          <p:nvPr/>
        </p:nvGrpSpPr>
        <p:grpSpPr>
          <a:xfrm rot="0">
            <a:off x="15382286" y="9889224"/>
            <a:ext cx="795552" cy="795552"/>
            <a:chOff x="0" y="0"/>
            <a:chExt cx="1708150" cy="1708150"/>
          </a:xfrm>
        </p:grpSpPr>
        <p:sp>
          <p:nvSpPr>
            <p:cNvPr name="Freeform 16" id="1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5805B"/>
            </a:solidFill>
          </p:spPr>
        </p:sp>
      </p:grpSp>
      <p:grpSp>
        <p:nvGrpSpPr>
          <p:cNvPr name="Group 17" id="17"/>
          <p:cNvGrpSpPr/>
          <p:nvPr/>
        </p:nvGrpSpPr>
        <p:grpSpPr>
          <a:xfrm rot="0">
            <a:off x="4617019" y="-15562"/>
            <a:ext cx="1888237" cy="1894722"/>
            <a:chOff x="0" y="0"/>
            <a:chExt cx="2517649" cy="2526296"/>
          </a:xfrm>
        </p:grpSpPr>
        <p:sp>
          <p:nvSpPr>
            <p:cNvPr name="Freeform 18" id="18"/>
            <p:cNvSpPr/>
            <p:nvPr/>
          </p:nvSpPr>
          <p:spPr>
            <a:xfrm flipH="false" flipV="false" rot="0">
              <a:off x="0" y="0"/>
              <a:ext cx="2517649" cy="2526296"/>
            </a:xfrm>
            <a:custGeom>
              <a:avLst/>
              <a:gdLst/>
              <a:ahLst/>
              <a:cxnLst/>
              <a:rect r="r" b="b" t="t" l="l"/>
              <a:pathLst>
                <a:path h="2526296" w="2517649">
                  <a:moveTo>
                    <a:pt x="0" y="0"/>
                  </a:moveTo>
                  <a:lnTo>
                    <a:pt x="2517649" y="0"/>
                  </a:lnTo>
                  <a:lnTo>
                    <a:pt x="2517649" y="2526296"/>
                  </a:lnTo>
                  <a:lnTo>
                    <a:pt x="0" y="2526296"/>
                  </a:lnTo>
                  <a:lnTo>
                    <a:pt x="0" y="0"/>
                  </a:lnTo>
                  <a:close/>
                </a:path>
              </a:pathLst>
            </a:custGeom>
            <a:blipFill>
              <a:blip r:embed="rId7"/>
              <a:stretch>
                <a:fillRect l="0" t="0" r="0" b="0"/>
              </a:stretch>
            </a:blipFill>
          </p:spPr>
        </p:sp>
      </p:grpSp>
      <p:grpSp>
        <p:nvGrpSpPr>
          <p:cNvPr name="Group 19" id="19"/>
          <p:cNvGrpSpPr/>
          <p:nvPr/>
        </p:nvGrpSpPr>
        <p:grpSpPr>
          <a:xfrm rot="0">
            <a:off x="16597265" y="8668562"/>
            <a:ext cx="1864026" cy="1870428"/>
            <a:chOff x="0" y="0"/>
            <a:chExt cx="2485368" cy="2493904"/>
          </a:xfrm>
        </p:grpSpPr>
        <p:sp>
          <p:nvSpPr>
            <p:cNvPr name="Freeform 20" id="20"/>
            <p:cNvSpPr/>
            <p:nvPr/>
          </p:nvSpPr>
          <p:spPr>
            <a:xfrm flipH="false" flipV="false" rot="0">
              <a:off x="0" y="0"/>
              <a:ext cx="2485368" cy="2493904"/>
            </a:xfrm>
            <a:custGeom>
              <a:avLst/>
              <a:gdLst/>
              <a:ahLst/>
              <a:cxnLst/>
              <a:rect r="r" b="b" t="t" l="l"/>
              <a:pathLst>
                <a:path h="2493904" w="2485368">
                  <a:moveTo>
                    <a:pt x="0" y="0"/>
                  </a:moveTo>
                  <a:lnTo>
                    <a:pt x="2485368" y="0"/>
                  </a:lnTo>
                  <a:lnTo>
                    <a:pt x="2485368" y="2493904"/>
                  </a:lnTo>
                  <a:lnTo>
                    <a:pt x="0" y="2493904"/>
                  </a:lnTo>
                  <a:lnTo>
                    <a:pt x="0" y="0"/>
                  </a:lnTo>
                  <a:close/>
                </a:path>
              </a:pathLst>
            </a:custGeom>
            <a:blipFill>
              <a:blip r:embed="rId8"/>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95446" y="1845702"/>
            <a:ext cx="7203813" cy="6719975"/>
          </a:xfrm>
          <a:custGeom>
            <a:avLst/>
            <a:gdLst/>
            <a:ahLst/>
            <a:cxnLst/>
            <a:rect r="r" b="b" t="t" l="l"/>
            <a:pathLst>
              <a:path h="6719975" w="7203813">
                <a:moveTo>
                  <a:pt x="0" y="0"/>
                </a:moveTo>
                <a:lnTo>
                  <a:pt x="7203813" y="0"/>
                </a:lnTo>
                <a:lnTo>
                  <a:pt x="7203813" y="6719975"/>
                </a:lnTo>
                <a:lnTo>
                  <a:pt x="0" y="67199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42864" y="2105989"/>
            <a:ext cx="9159505" cy="1226820"/>
          </a:xfrm>
          <a:prstGeom prst="rect">
            <a:avLst/>
          </a:prstGeom>
        </p:spPr>
        <p:txBody>
          <a:bodyPr anchor="t" rtlCol="false" tIns="0" lIns="0" bIns="0" rIns="0">
            <a:spAutoFit/>
          </a:bodyPr>
          <a:lstStyle/>
          <a:p>
            <a:pPr algn="l">
              <a:lnSpc>
                <a:spcPts val="10080"/>
              </a:lnSpc>
            </a:pPr>
            <a:r>
              <a:rPr lang="en-US" b="true" sz="7200">
                <a:solidFill>
                  <a:srgbClr val="35805B"/>
                </a:solidFill>
                <a:latin typeface="Josefin Sans Bold"/>
                <a:ea typeface="Josefin Sans Bold"/>
                <a:cs typeface="Josefin Sans Bold"/>
                <a:sym typeface="Josefin Sans Bold"/>
              </a:rPr>
              <a:t>ANALYTICS AREA</a:t>
            </a:r>
          </a:p>
        </p:txBody>
      </p:sp>
      <p:sp>
        <p:nvSpPr>
          <p:cNvPr name="TextBox 4" id="4"/>
          <p:cNvSpPr txBox="true"/>
          <p:nvPr/>
        </p:nvSpPr>
        <p:spPr>
          <a:xfrm rot="0">
            <a:off x="1028700" y="4079255"/>
            <a:ext cx="7337364" cy="3948430"/>
          </a:xfrm>
          <a:prstGeom prst="rect">
            <a:avLst/>
          </a:prstGeom>
        </p:spPr>
        <p:txBody>
          <a:bodyPr anchor="t" rtlCol="false" tIns="0" lIns="0" bIns="0" rIns="0">
            <a:spAutoFit/>
          </a:bodyPr>
          <a:lstStyle/>
          <a:p>
            <a:pPr algn="l">
              <a:lnSpc>
                <a:spcPts val="3920"/>
              </a:lnSpc>
            </a:pPr>
            <a:r>
              <a:rPr lang="en-US" sz="2800">
                <a:solidFill>
                  <a:srgbClr val="323A44"/>
                </a:solidFill>
                <a:latin typeface="Source Sans Pro"/>
                <a:ea typeface="Source Sans Pro"/>
                <a:cs typeface="Source Sans Pro"/>
                <a:sym typeface="Source Sans Pro"/>
              </a:rPr>
              <a:t>Data analysis is a critical tool used to interpret and present information, enabling informed decision-making across various fields. It involves examining datasets to extract meaningful insights, identify trends, and support strategic initiatives. By analyzing data, organizations can optimize processes, enhance performance, and gain a competitive edge.</a:t>
            </a:r>
          </a:p>
        </p:txBody>
      </p:sp>
      <p:grpSp>
        <p:nvGrpSpPr>
          <p:cNvPr name="Group 5" id="5"/>
          <p:cNvGrpSpPr>
            <a:grpSpLocks noChangeAspect="true"/>
          </p:cNvGrpSpPr>
          <p:nvPr/>
        </p:nvGrpSpPr>
        <p:grpSpPr>
          <a:xfrm rot="-435783">
            <a:off x="13166356" y="8539233"/>
            <a:ext cx="2598265" cy="2828417"/>
            <a:chOff x="0" y="0"/>
            <a:chExt cx="2279650" cy="2481580"/>
          </a:xfrm>
        </p:grpSpPr>
        <p:sp>
          <p:nvSpPr>
            <p:cNvPr name="Freeform 6" id="6"/>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35444"/>
            </a:solidFill>
          </p:spPr>
        </p:sp>
      </p:grpSp>
      <p:grpSp>
        <p:nvGrpSpPr>
          <p:cNvPr name="Group 7" id="7"/>
          <p:cNvGrpSpPr>
            <a:grpSpLocks noChangeAspect="true"/>
          </p:cNvGrpSpPr>
          <p:nvPr/>
        </p:nvGrpSpPr>
        <p:grpSpPr>
          <a:xfrm rot="0">
            <a:off x="9643046" y="603031"/>
            <a:ext cx="1059323" cy="1059323"/>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5805B"/>
            </a:solidFill>
          </p:spPr>
        </p:sp>
      </p:grpSp>
      <p:grpSp>
        <p:nvGrpSpPr>
          <p:cNvPr name="Group 9" id="9"/>
          <p:cNvGrpSpPr>
            <a:grpSpLocks noChangeAspect="true"/>
          </p:cNvGrpSpPr>
          <p:nvPr/>
        </p:nvGrpSpPr>
        <p:grpSpPr>
          <a:xfrm rot="0">
            <a:off x="7163597" y="9408473"/>
            <a:ext cx="544969" cy="544969"/>
            <a:chOff x="0" y="0"/>
            <a:chExt cx="1708150" cy="1708150"/>
          </a:xfrm>
        </p:grpSpPr>
        <p:sp>
          <p:nvSpPr>
            <p:cNvPr name="Freeform 10" id="10"/>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5805B"/>
            </a:solidFill>
          </p:spPr>
        </p:sp>
      </p:grpSp>
      <p:grpSp>
        <p:nvGrpSpPr>
          <p:cNvPr name="Group 11" id="11"/>
          <p:cNvGrpSpPr>
            <a:grpSpLocks noChangeAspect="true"/>
          </p:cNvGrpSpPr>
          <p:nvPr/>
        </p:nvGrpSpPr>
        <p:grpSpPr>
          <a:xfrm rot="0">
            <a:off x="15496511" y="-2073803"/>
            <a:ext cx="4523634" cy="4523634"/>
            <a:chOff x="0" y="0"/>
            <a:chExt cx="1708150" cy="1708150"/>
          </a:xfrm>
        </p:grpSpPr>
        <p:sp>
          <p:nvSpPr>
            <p:cNvPr name="Freeform 12" id="12"/>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name="TextBox 13" id="13"/>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07</a:t>
            </a:r>
          </a:p>
        </p:txBody>
      </p:sp>
      <p:grpSp>
        <p:nvGrpSpPr>
          <p:cNvPr name="Group 14" id="14"/>
          <p:cNvGrpSpPr/>
          <p:nvPr/>
        </p:nvGrpSpPr>
        <p:grpSpPr>
          <a:xfrm rot="0">
            <a:off x="16133509" y="8027685"/>
            <a:ext cx="2251582" cy="2259315"/>
            <a:chOff x="0" y="0"/>
            <a:chExt cx="3002110" cy="3012420"/>
          </a:xfrm>
        </p:grpSpPr>
        <p:sp>
          <p:nvSpPr>
            <p:cNvPr name="Freeform 15" id="15"/>
            <p:cNvSpPr/>
            <p:nvPr/>
          </p:nvSpPr>
          <p:spPr>
            <a:xfrm flipH="false" flipV="false" rot="0">
              <a:off x="0" y="0"/>
              <a:ext cx="3002110" cy="3012420"/>
            </a:xfrm>
            <a:custGeom>
              <a:avLst/>
              <a:gdLst/>
              <a:ahLst/>
              <a:cxnLst/>
              <a:rect r="r" b="b" t="t" l="l"/>
              <a:pathLst>
                <a:path h="3012420" w="3002110">
                  <a:moveTo>
                    <a:pt x="0" y="0"/>
                  </a:moveTo>
                  <a:lnTo>
                    <a:pt x="3002110" y="0"/>
                  </a:lnTo>
                  <a:lnTo>
                    <a:pt x="3002110" y="3012420"/>
                  </a:lnTo>
                  <a:lnTo>
                    <a:pt x="0" y="3012420"/>
                  </a:lnTo>
                  <a:lnTo>
                    <a:pt x="0" y="0"/>
                  </a:lnTo>
                  <a:close/>
                </a:path>
              </a:pathLst>
            </a:custGeom>
            <a:blipFill>
              <a:blip r:embed="rId4"/>
              <a:stretch>
                <a:fillRect l="0" t="0" r="0" b="0"/>
              </a:stretch>
            </a:blipFill>
          </p:spPr>
        </p:sp>
      </p:grpSp>
      <p:grpSp>
        <p:nvGrpSpPr>
          <p:cNvPr name="Group 16" id="16"/>
          <p:cNvGrpSpPr/>
          <p:nvPr/>
        </p:nvGrpSpPr>
        <p:grpSpPr>
          <a:xfrm rot="0">
            <a:off x="84582" y="81339"/>
            <a:ext cx="2104932" cy="2112161"/>
            <a:chOff x="0" y="0"/>
            <a:chExt cx="2806576" cy="2816215"/>
          </a:xfrm>
        </p:grpSpPr>
        <p:sp>
          <p:nvSpPr>
            <p:cNvPr name="Freeform 17" id="17"/>
            <p:cNvSpPr/>
            <p:nvPr/>
          </p:nvSpPr>
          <p:spPr>
            <a:xfrm flipH="false" flipV="false" rot="0">
              <a:off x="0" y="0"/>
              <a:ext cx="2806576" cy="2816215"/>
            </a:xfrm>
            <a:custGeom>
              <a:avLst/>
              <a:gdLst/>
              <a:ahLst/>
              <a:cxnLst/>
              <a:rect r="r" b="b" t="t" l="l"/>
              <a:pathLst>
                <a:path h="2816215" w="2806576">
                  <a:moveTo>
                    <a:pt x="0" y="0"/>
                  </a:moveTo>
                  <a:lnTo>
                    <a:pt x="2806576" y="0"/>
                  </a:lnTo>
                  <a:lnTo>
                    <a:pt x="2806576" y="2816215"/>
                  </a:lnTo>
                  <a:lnTo>
                    <a:pt x="0" y="2816215"/>
                  </a:lnTo>
                  <a:lnTo>
                    <a:pt x="0" y="0"/>
                  </a:lnTo>
                  <a:close/>
                </a:path>
              </a:pathLst>
            </a:custGeom>
            <a:blipFill>
              <a:blip r:embed="rId5"/>
              <a:stretch>
                <a:fillRect l="0" t="0" r="0" b="0"/>
              </a:stretch>
            </a:blipFill>
            <a:ln cap="sq">
              <a:noFill/>
              <a:prstDash val="solid"/>
              <a:miter/>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37258" y="511099"/>
            <a:ext cx="5362149" cy="3364802"/>
          </a:xfrm>
          <a:custGeom>
            <a:avLst/>
            <a:gdLst/>
            <a:ahLst/>
            <a:cxnLst/>
            <a:rect r="r" b="b" t="t" l="l"/>
            <a:pathLst>
              <a:path h="3364802" w="5362149">
                <a:moveTo>
                  <a:pt x="0" y="0"/>
                </a:moveTo>
                <a:lnTo>
                  <a:pt x="5362149" y="0"/>
                </a:lnTo>
                <a:lnTo>
                  <a:pt x="5362149" y="3364802"/>
                </a:lnTo>
                <a:lnTo>
                  <a:pt x="0" y="3364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a:grpSpLocks noChangeAspect="true"/>
          </p:cNvGrpSpPr>
          <p:nvPr/>
        </p:nvGrpSpPr>
        <p:grpSpPr>
          <a:xfrm rot="-1159819">
            <a:off x="3727337" y="-658185"/>
            <a:ext cx="3099241" cy="3373770"/>
            <a:chOff x="0" y="0"/>
            <a:chExt cx="2279650" cy="2481580"/>
          </a:xfrm>
        </p:grpSpPr>
        <p:sp>
          <p:nvSpPr>
            <p:cNvPr name="Freeform 4" id="4"/>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grpSp>
        <p:nvGrpSpPr>
          <p:cNvPr name="Group 5" id="5"/>
          <p:cNvGrpSpPr>
            <a:grpSpLocks noChangeAspect="true"/>
          </p:cNvGrpSpPr>
          <p:nvPr/>
        </p:nvGrpSpPr>
        <p:grpSpPr>
          <a:xfrm rot="4815730">
            <a:off x="14633441" y="9088566"/>
            <a:ext cx="1726140" cy="1879040"/>
            <a:chOff x="0" y="0"/>
            <a:chExt cx="2279650" cy="2481580"/>
          </a:xfrm>
        </p:grpSpPr>
        <p:sp>
          <p:nvSpPr>
            <p:cNvPr name="Freeform 6" id="6"/>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grpSp>
        <p:nvGrpSpPr>
          <p:cNvPr name="Group 7" id="7"/>
          <p:cNvGrpSpPr>
            <a:grpSpLocks noChangeAspect="true"/>
          </p:cNvGrpSpPr>
          <p:nvPr/>
        </p:nvGrpSpPr>
        <p:grpSpPr>
          <a:xfrm rot="0">
            <a:off x="5369953" y="8790743"/>
            <a:ext cx="914249" cy="914249"/>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5805B"/>
            </a:solidFill>
          </p:spPr>
        </p:sp>
      </p:grpSp>
      <p:grpSp>
        <p:nvGrpSpPr>
          <p:cNvPr name="Group 9" id="9"/>
          <p:cNvGrpSpPr>
            <a:grpSpLocks noChangeAspect="true"/>
          </p:cNvGrpSpPr>
          <p:nvPr/>
        </p:nvGrpSpPr>
        <p:grpSpPr>
          <a:xfrm rot="0">
            <a:off x="15496511" y="-2073803"/>
            <a:ext cx="4523634" cy="4523634"/>
            <a:chOff x="0" y="0"/>
            <a:chExt cx="1708150" cy="1708150"/>
          </a:xfrm>
        </p:grpSpPr>
        <p:sp>
          <p:nvSpPr>
            <p:cNvPr name="Freeform 10" id="10"/>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name="Group 11" id="11"/>
          <p:cNvGrpSpPr/>
          <p:nvPr/>
        </p:nvGrpSpPr>
        <p:grpSpPr>
          <a:xfrm rot="0">
            <a:off x="84582" y="81339"/>
            <a:ext cx="2104932" cy="2112161"/>
            <a:chOff x="0" y="0"/>
            <a:chExt cx="2806576" cy="2816215"/>
          </a:xfrm>
        </p:grpSpPr>
        <p:sp>
          <p:nvSpPr>
            <p:cNvPr name="Freeform 12" id="12"/>
            <p:cNvSpPr/>
            <p:nvPr/>
          </p:nvSpPr>
          <p:spPr>
            <a:xfrm flipH="false" flipV="false" rot="0">
              <a:off x="0" y="0"/>
              <a:ext cx="2806576" cy="2816215"/>
            </a:xfrm>
            <a:custGeom>
              <a:avLst/>
              <a:gdLst/>
              <a:ahLst/>
              <a:cxnLst/>
              <a:rect r="r" b="b" t="t" l="l"/>
              <a:pathLst>
                <a:path h="2816215" w="2806576">
                  <a:moveTo>
                    <a:pt x="0" y="0"/>
                  </a:moveTo>
                  <a:lnTo>
                    <a:pt x="2806576" y="0"/>
                  </a:lnTo>
                  <a:lnTo>
                    <a:pt x="2806576" y="2816215"/>
                  </a:lnTo>
                  <a:lnTo>
                    <a:pt x="0" y="2816215"/>
                  </a:lnTo>
                  <a:lnTo>
                    <a:pt x="0" y="0"/>
                  </a:lnTo>
                  <a:close/>
                </a:path>
              </a:pathLst>
            </a:custGeom>
            <a:blipFill>
              <a:blip r:embed="rId4"/>
              <a:stretch>
                <a:fillRect l="0" t="0" r="0" b="0"/>
              </a:stretch>
            </a:blipFill>
            <a:ln cap="sq">
              <a:noFill/>
              <a:prstDash val="solid"/>
              <a:miter/>
            </a:ln>
          </p:spPr>
        </p:sp>
      </p:grpSp>
      <p:grpSp>
        <p:nvGrpSpPr>
          <p:cNvPr name="Group 13" id="13"/>
          <p:cNvGrpSpPr/>
          <p:nvPr/>
        </p:nvGrpSpPr>
        <p:grpSpPr>
          <a:xfrm rot="0">
            <a:off x="10845250" y="4308508"/>
            <a:ext cx="6151325" cy="1821634"/>
            <a:chOff x="0" y="0"/>
            <a:chExt cx="2744677" cy="812800"/>
          </a:xfrm>
        </p:grpSpPr>
        <p:sp>
          <p:nvSpPr>
            <p:cNvPr name="Freeform 14" id="14"/>
            <p:cNvSpPr/>
            <p:nvPr/>
          </p:nvSpPr>
          <p:spPr>
            <a:xfrm flipH="false" flipV="false" rot="0">
              <a:off x="0" y="0"/>
              <a:ext cx="2744676" cy="812800"/>
            </a:xfrm>
            <a:custGeom>
              <a:avLst/>
              <a:gdLst/>
              <a:ahLst/>
              <a:cxnLst/>
              <a:rect r="r" b="b" t="t" l="l"/>
              <a:pathLst>
                <a:path h="812800" w="2744676">
                  <a:moveTo>
                    <a:pt x="0" y="0"/>
                  </a:moveTo>
                  <a:lnTo>
                    <a:pt x="2744676" y="0"/>
                  </a:lnTo>
                  <a:lnTo>
                    <a:pt x="2744676" y="812800"/>
                  </a:lnTo>
                  <a:lnTo>
                    <a:pt x="0" y="812800"/>
                  </a:lnTo>
                  <a:close/>
                </a:path>
              </a:pathLst>
            </a:custGeom>
            <a:blipFill>
              <a:blip r:embed="rId5"/>
              <a:stretch>
                <a:fillRect l="0" t="-2848" r="0" b="-2848"/>
              </a:stretch>
            </a:blipFill>
          </p:spPr>
        </p:sp>
      </p:grpSp>
      <p:sp>
        <p:nvSpPr>
          <p:cNvPr name="TextBox 15" id="15"/>
          <p:cNvSpPr txBox="true"/>
          <p:nvPr/>
        </p:nvSpPr>
        <p:spPr>
          <a:xfrm rot="0">
            <a:off x="434185" y="3153361"/>
            <a:ext cx="8236273" cy="1226820"/>
          </a:xfrm>
          <a:prstGeom prst="rect">
            <a:avLst/>
          </a:prstGeom>
        </p:spPr>
        <p:txBody>
          <a:bodyPr anchor="t" rtlCol="false" tIns="0" lIns="0" bIns="0" rIns="0">
            <a:spAutoFit/>
          </a:bodyPr>
          <a:lstStyle/>
          <a:p>
            <a:pPr algn="l" marL="0" indent="0" lvl="0">
              <a:lnSpc>
                <a:spcPts val="10080"/>
              </a:lnSpc>
              <a:spcBef>
                <a:spcPct val="0"/>
              </a:spcBef>
            </a:pPr>
            <a:r>
              <a:rPr lang="en-US" b="true" sz="7200" strike="noStrike" u="none">
                <a:solidFill>
                  <a:srgbClr val="8C6B58"/>
                </a:solidFill>
                <a:latin typeface="Josefin Sans Bold"/>
                <a:ea typeface="Josefin Sans Bold"/>
                <a:cs typeface="Josefin Sans Bold"/>
                <a:sym typeface="Josefin Sans Bold"/>
              </a:rPr>
              <a:t>DATA SOURCES </a:t>
            </a:r>
          </a:p>
        </p:txBody>
      </p:sp>
      <p:sp>
        <p:nvSpPr>
          <p:cNvPr name="TextBox 16" id="16"/>
          <p:cNvSpPr txBox="true"/>
          <p:nvPr/>
        </p:nvSpPr>
        <p:spPr>
          <a:xfrm rot="0">
            <a:off x="1137047" y="7506392"/>
            <a:ext cx="9110903" cy="1360171"/>
          </a:xfrm>
          <a:prstGeom prst="rect">
            <a:avLst/>
          </a:prstGeom>
        </p:spPr>
        <p:txBody>
          <a:bodyPr anchor="t" rtlCol="false" tIns="0" lIns="0" bIns="0" rIns="0">
            <a:spAutoFit/>
          </a:bodyPr>
          <a:lstStyle/>
          <a:p>
            <a:pPr algn="just" marL="0" indent="0" lvl="1">
              <a:lnSpc>
                <a:spcPts val="5564"/>
              </a:lnSpc>
              <a:spcBef>
                <a:spcPct val="0"/>
              </a:spcBef>
            </a:pPr>
            <a:r>
              <a:rPr lang="en-US" b="true" sz="3499" i="true" spc="150" strike="noStrike" u="none">
                <a:solidFill>
                  <a:srgbClr val="328950"/>
                </a:solidFill>
                <a:latin typeface="Source Sans Pro Bold Italics"/>
                <a:ea typeface="Source Sans Pro Bold Italics"/>
                <a:cs typeface="Source Sans Pro Bold Italics"/>
                <a:sym typeface="Source Sans Pro Bold Italics"/>
              </a:rPr>
              <a:t>Saudi General Authority for Statistics.</a:t>
            </a:r>
          </a:p>
          <a:p>
            <a:pPr algn="just" marL="0" indent="0" lvl="1">
              <a:lnSpc>
                <a:spcPts val="5564"/>
              </a:lnSpc>
              <a:spcBef>
                <a:spcPct val="0"/>
              </a:spcBef>
            </a:pPr>
          </a:p>
        </p:txBody>
      </p:sp>
      <p:sp>
        <p:nvSpPr>
          <p:cNvPr name="TextBox 17" id="17"/>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b="true">
                <a:solidFill>
                  <a:srgbClr val="FFFFFF"/>
                </a:solidFill>
                <a:latin typeface="Josefin Sans Bold"/>
                <a:ea typeface="Josefin Sans Bold"/>
                <a:cs typeface="Josefin Sans Bold"/>
                <a:sym typeface="Josefin Sans Bold"/>
              </a:rPr>
              <a:t>08</a:t>
            </a:r>
          </a:p>
        </p:txBody>
      </p:sp>
      <p:sp>
        <p:nvSpPr>
          <p:cNvPr name="TextBox 18" id="18"/>
          <p:cNvSpPr txBox="true"/>
          <p:nvPr/>
        </p:nvSpPr>
        <p:spPr>
          <a:xfrm rot="0">
            <a:off x="1417871" y="5076450"/>
            <a:ext cx="6268902" cy="688468"/>
          </a:xfrm>
          <a:prstGeom prst="rect">
            <a:avLst/>
          </a:prstGeom>
        </p:spPr>
        <p:txBody>
          <a:bodyPr anchor="t" rtlCol="false" tIns="0" lIns="0" bIns="0" rIns="0">
            <a:spAutoFit/>
          </a:bodyPr>
          <a:lstStyle/>
          <a:p>
            <a:pPr algn="just" marL="0" indent="0" lvl="1">
              <a:lnSpc>
                <a:spcPts val="5723"/>
              </a:lnSpc>
              <a:spcBef>
                <a:spcPct val="0"/>
              </a:spcBef>
            </a:pPr>
            <a:r>
              <a:rPr lang="en-US" b="true" sz="3599" i="true" spc="154" strike="noStrike" u="none">
                <a:solidFill>
                  <a:srgbClr val="328950"/>
                </a:solidFill>
                <a:latin typeface="Source Sans Pro Bold Italics"/>
                <a:ea typeface="Source Sans Pro Bold Italics"/>
                <a:cs typeface="Source Sans Pro Bold Italics"/>
                <a:sym typeface="Source Sans Pro Bold Italics"/>
              </a:rPr>
              <a:t>Saudi Central Bank</a:t>
            </a:r>
          </a:p>
        </p:txBody>
      </p:sp>
      <p:grpSp>
        <p:nvGrpSpPr>
          <p:cNvPr name="Group 19" id="19"/>
          <p:cNvGrpSpPr/>
          <p:nvPr/>
        </p:nvGrpSpPr>
        <p:grpSpPr>
          <a:xfrm rot="0">
            <a:off x="11026415" y="6787741"/>
            <a:ext cx="5788994" cy="2003003"/>
            <a:chOff x="0" y="0"/>
            <a:chExt cx="2707692" cy="936866"/>
          </a:xfrm>
        </p:grpSpPr>
        <p:sp>
          <p:nvSpPr>
            <p:cNvPr name="Freeform 20" id="20"/>
            <p:cNvSpPr/>
            <p:nvPr/>
          </p:nvSpPr>
          <p:spPr>
            <a:xfrm flipH="false" flipV="false" rot="0">
              <a:off x="0" y="0"/>
              <a:ext cx="2707692" cy="936866"/>
            </a:xfrm>
            <a:custGeom>
              <a:avLst/>
              <a:gdLst/>
              <a:ahLst/>
              <a:cxnLst/>
              <a:rect r="r" b="b" t="t" l="l"/>
              <a:pathLst>
                <a:path h="936866" w="2707692">
                  <a:moveTo>
                    <a:pt x="0" y="0"/>
                  </a:moveTo>
                  <a:lnTo>
                    <a:pt x="2707692" y="0"/>
                  </a:lnTo>
                  <a:lnTo>
                    <a:pt x="2707692" y="936866"/>
                  </a:lnTo>
                  <a:lnTo>
                    <a:pt x="0" y="936866"/>
                  </a:lnTo>
                  <a:close/>
                </a:path>
              </a:pathLst>
            </a:custGeom>
            <a:blipFill>
              <a:blip r:embed="rId6"/>
              <a:stretch>
                <a:fillRect l="0" t="-1190" r="0" b="-1190"/>
              </a:stretch>
            </a:blipFill>
          </p:spPr>
        </p:sp>
      </p:grpSp>
      <p:grpSp>
        <p:nvGrpSpPr>
          <p:cNvPr name="Group 21" id="21"/>
          <p:cNvGrpSpPr/>
          <p:nvPr/>
        </p:nvGrpSpPr>
        <p:grpSpPr>
          <a:xfrm rot="0">
            <a:off x="16634244" y="8554636"/>
            <a:ext cx="1827047" cy="1833322"/>
            <a:chOff x="0" y="0"/>
            <a:chExt cx="2436063" cy="2444429"/>
          </a:xfrm>
        </p:grpSpPr>
        <p:sp>
          <p:nvSpPr>
            <p:cNvPr name="Freeform 22" id="22"/>
            <p:cNvSpPr/>
            <p:nvPr/>
          </p:nvSpPr>
          <p:spPr>
            <a:xfrm flipH="false" flipV="false" rot="0">
              <a:off x="0" y="0"/>
              <a:ext cx="2436063" cy="2444429"/>
            </a:xfrm>
            <a:custGeom>
              <a:avLst/>
              <a:gdLst/>
              <a:ahLst/>
              <a:cxnLst/>
              <a:rect r="r" b="b" t="t" l="l"/>
              <a:pathLst>
                <a:path h="2444429" w="2436063">
                  <a:moveTo>
                    <a:pt x="0" y="0"/>
                  </a:moveTo>
                  <a:lnTo>
                    <a:pt x="2436063" y="0"/>
                  </a:lnTo>
                  <a:lnTo>
                    <a:pt x="2436063" y="2444429"/>
                  </a:lnTo>
                  <a:lnTo>
                    <a:pt x="0" y="2444429"/>
                  </a:lnTo>
                  <a:lnTo>
                    <a:pt x="0" y="0"/>
                  </a:lnTo>
                  <a:close/>
                </a:path>
              </a:pathLst>
            </a:custGeom>
            <a:blipFill>
              <a:blip r:embed="rId7"/>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9338460">
            <a:off x="11755829" y="-577169"/>
            <a:ext cx="2950394" cy="3211738"/>
            <a:chOff x="0" y="0"/>
            <a:chExt cx="2279650" cy="2481580"/>
          </a:xfrm>
        </p:grpSpPr>
        <p:sp>
          <p:nvSpPr>
            <p:cNvPr name="Freeform 3" id="3"/>
            <p:cNvSpPr/>
            <p:nvPr/>
          </p:nvSpPr>
          <p:spPr>
            <a:xfrm flipH="false" flipV="false" rot="0">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35805B"/>
            </a:solidFill>
          </p:spPr>
        </p:sp>
      </p:grpSp>
      <p:grpSp>
        <p:nvGrpSpPr>
          <p:cNvPr name="Group 4" id="4"/>
          <p:cNvGrpSpPr>
            <a:grpSpLocks noChangeAspect="true"/>
          </p:cNvGrpSpPr>
          <p:nvPr/>
        </p:nvGrpSpPr>
        <p:grpSpPr>
          <a:xfrm rot="0">
            <a:off x="15496511" y="-2073803"/>
            <a:ext cx="4523634" cy="4523634"/>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name="Group 6" id="6"/>
          <p:cNvGrpSpPr/>
          <p:nvPr/>
        </p:nvGrpSpPr>
        <p:grpSpPr>
          <a:xfrm rot="0">
            <a:off x="263290" y="6086461"/>
            <a:ext cx="3668682" cy="3668668"/>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0" t="-5482" r="0" b="-5482"/>
              </a:stretch>
            </a:blipFill>
          </p:spPr>
        </p:sp>
      </p:grpSp>
      <p:grpSp>
        <p:nvGrpSpPr>
          <p:cNvPr name="Group 8" id="8"/>
          <p:cNvGrpSpPr/>
          <p:nvPr/>
        </p:nvGrpSpPr>
        <p:grpSpPr>
          <a:xfrm rot="0">
            <a:off x="9702603" y="2651878"/>
            <a:ext cx="8585397" cy="7493615"/>
            <a:chOff x="0" y="0"/>
            <a:chExt cx="13167213" cy="11492775"/>
          </a:xfrm>
        </p:grpSpPr>
        <p:sp>
          <p:nvSpPr>
            <p:cNvPr name="Freeform 9" id="9"/>
            <p:cNvSpPr/>
            <p:nvPr/>
          </p:nvSpPr>
          <p:spPr>
            <a:xfrm flipH="false" flipV="false" rot="0">
              <a:off x="0" y="0"/>
              <a:ext cx="13167213" cy="11492775"/>
            </a:xfrm>
            <a:custGeom>
              <a:avLst/>
              <a:gdLst/>
              <a:ahLst/>
              <a:cxnLst/>
              <a:rect r="r" b="b" t="t" l="l"/>
              <a:pathLst>
                <a:path h="11492775" w="13167213">
                  <a:moveTo>
                    <a:pt x="0" y="0"/>
                  </a:moveTo>
                  <a:lnTo>
                    <a:pt x="13167213" y="0"/>
                  </a:lnTo>
                  <a:lnTo>
                    <a:pt x="13167213" y="11492775"/>
                  </a:lnTo>
                  <a:lnTo>
                    <a:pt x="0" y="11492775"/>
                  </a:lnTo>
                  <a:close/>
                </a:path>
              </a:pathLst>
            </a:custGeom>
            <a:blipFill>
              <a:blip r:embed="rId3"/>
              <a:stretch>
                <a:fillRect l="0" t="-1358" r="0" b="-1358"/>
              </a:stretch>
            </a:blipFill>
          </p:spPr>
        </p:sp>
      </p:grpSp>
      <p:sp>
        <p:nvSpPr>
          <p:cNvPr name="TextBox 10" id="10"/>
          <p:cNvSpPr txBox="true"/>
          <p:nvPr/>
        </p:nvSpPr>
        <p:spPr>
          <a:xfrm rot="0">
            <a:off x="2097631" y="1158122"/>
            <a:ext cx="10519544" cy="1226820"/>
          </a:xfrm>
          <a:prstGeom prst="rect">
            <a:avLst/>
          </a:prstGeom>
        </p:spPr>
        <p:txBody>
          <a:bodyPr anchor="t" rtlCol="false" tIns="0" lIns="0" bIns="0" rIns="0">
            <a:spAutoFit/>
          </a:bodyPr>
          <a:lstStyle/>
          <a:p>
            <a:pPr algn="l" marL="0" indent="0" lvl="0">
              <a:lnSpc>
                <a:spcPts val="10080"/>
              </a:lnSpc>
              <a:spcBef>
                <a:spcPct val="0"/>
              </a:spcBef>
            </a:pPr>
            <a:r>
              <a:rPr lang="en-US" b="true" sz="7200" strike="noStrike" u="none">
                <a:solidFill>
                  <a:srgbClr val="8C6B58"/>
                </a:solidFill>
                <a:latin typeface="Josefin Sans Bold"/>
                <a:ea typeface="Josefin Sans Bold"/>
                <a:cs typeface="Josefin Sans Bold"/>
                <a:sym typeface="Josefin Sans Bold"/>
              </a:rPr>
              <a:t>DATA CLEANING</a:t>
            </a:r>
          </a:p>
        </p:txBody>
      </p:sp>
      <p:grpSp>
        <p:nvGrpSpPr>
          <p:cNvPr name="Group 11" id="11"/>
          <p:cNvGrpSpPr>
            <a:grpSpLocks noChangeAspect="true"/>
          </p:cNvGrpSpPr>
          <p:nvPr/>
        </p:nvGrpSpPr>
        <p:grpSpPr>
          <a:xfrm rot="0">
            <a:off x="808114" y="9570628"/>
            <a:ext cx="1451794" cy="1451794"/>
            <a:chOff x="0" y="0"/>
            <a:chExt cx="1708150" cy="1708150"/>
          </a:xfrm>
        </p:grpSpPr>
        <p:sp>
          <p:nvSpPr>
            <p:cNvPr name="Freeform 12" id="12"/>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35444"/>
            </a:solidFill>
          </p:spPr>
        </p:sp>
      </p:grpSp>
      <p:grpSp>
        <p:nvGrpSpPr>
          <p:cNvPr name="Group 13" id="13"/>
          <p:cNvGrpSpPr/>
          <p:nvPr/>
        </p:nvGrpSpPr>
        <p:grpSpPr>
          <a:xfrm rot="0">
            <a:off x="4184095" y="6627857"/>
            <a:ext cx="4652713" cy="3668668"/>
            <a:chOff x="0" y="0"/>
            <a:chExt cx="8053258" cy="6350000"/>
          </a:xfrm>
        </p:grpSpPr>
        <p:sp>
          <p:nvSpPr>
            <p:cNvPr name="Freeform 14" id="14"/>
            <p:cNvSpPr/>
            <p:nvPr/>
          </p:nvSpPr>
          <p:spPr>
            <a:xfrm flipH="false" flipV="false" rot="0">
              <a:off x="0" y="0"/>
              <a:ext cx="8053258" cy="6350000"/>
            </a:xfrm>
            <a:custGeom>
              <a:avLst/>
              <a:gdLst/>
              <a:ahLst/>
              <a:cxnLst/>
              <a:rect r="r" b="b" t="t" l="l"/>
              <a:pathLst>
                <a:path h="6350000" w="8053258">
                  <a:moveTo>
                    <a:pt x="0" y="0"/>
                  </a:moveTo>
                  <a:lnTo>
                    <a:pt x="8053258" y="0"/>
                  </a:lnTo>
                  <a:lnTo>
                    <a:pt x="8053258" y="6350000"/>
                  </a:lnTo>
                  <a:lnTo>
                    <a:pt x="0" y="6350000"/>
                  </a:lnTo>
                  <a:close/>
                </a:path>
              </a:pathLst>
            </a:custGeom>
            <a:blipFill>
              <a:blip r:embed="rId4"/>
              <a:stretch>
                <a:fillRect l="0" t="-902" r="0" b="-902"/>
              </a:stretch>
            </a:blipFill>
          </p:spPr>
        </p:sp>
      </p:grpSp>
      <p:sp>
        <p:nvSpPr>
          <p:cNvPr name="TextBox 15" id="15"/>
          <p:cNvSpPr txBox="true"/>
          <p:nvPr/>
        </p:nvSpPr>
        <p:spPr>
          <a:xfrm rot="0">
            <a:off x="15932988" y="1196222"/>
            <a:ext cx="1402512" cy="698500"/>
          </a:xfrm>
          <a:prstGeom prst="rect">
            <a:avLst/>
          </a:prstGeom>
        </p:spPr>
        <p:txBody>
          <a:bodyPr anchor="t" rtlCol="false" tIns="0" lIns="0" bIns="0" rIns="0">
            <a:spAutoFit/>
          </a:bodyPr>
          <a:lstStyle/>
          <a:p>
            <a:pPr algn="ctr">
              <a:lnSpc>
                <a:spcPts val="5600"/>
              </a:lnSpc>
            </a:pPr>
            <a:r>
              <a:rPr lang="en-US" sz="4000">
                <a:solidFill>
                  <a:srgbClr val="FFFFFF"/>
                </a:solidFill>
                <a:latin typeface="Josefin Sans"/>
                <a:ea typeface="Josefin Sans"/>
                <a:cs typeface="Josefin Sans"/>
                <a:sym typeface="Josefin Sans"/>
              </a:rPr>
              <a:t>09</a:t>
            </a:r>
          </a:p>
        </p:txBody>
      </p:sp>
      <p:sp>
        <p:nvSpPr>
          <p:cNvPr name="TextBox 16" id="16"/>
          <p:cNvSpPr txBox="true"/>
          <p:nvPr/>
        </p:nvSpPr>
        <p:spPr>
          <a:xfrm rot="0">
            <a:off x="263290" y="2566153"/>
            <a:ext cx="9084427" cy="3300603"/>
          </a:xfrm>
          <a:prstGeom prst="rect">
            <a:avLst/>
          </a:prstGeom>
        </p:spPr>
        <p:txBody>
          <a:bodyPr anchor="t" rtlCol="false" tIns="0" lIns="0" bIns="0" rIns="0">
            <a:spAutoFit/>
          </a:bodyPr>
          <a:lstStyle/>
          <a:p>
            <a:pPr algn="just">
              <a:lnSpc>
                <a:spcPts val="3816"/>
              </a:lnSpc>
            </a:pPr>
            <a:r>
              <a:rPr lang="en-US" b="true" sz="2400" spc="103">
                <a:solidFill>
                  <a:srgbClr val="335444"/>
                </a:solidFill>
                <a:latin typeface="Open Sans 2 Bold"/>
                <a:ea typeface="Open Sans 2 Bold"/>
                <a:cs typeface="Open Sans 2 Bold"/>
                <a:sym typeface="Open Sans 2 Bold"/>
              </a:rPr>
              <a:t> In the process of preparing data for analysis, I implemented various SQL techniques to ensure data integrity and accuracy. This included removing duplicates, handling NULL values, and correcting data types across multiple tables. These cleaning steps are essential for generating reliable insights and facilitating informed decision-making.</a:t>
            </a:r>
          </a:p>
        </p:txBody>
      </p:sp>
      <p:grpSp>
        <p:nvGrpSpPr>
          <p:cNvPr name="Group 17" id="17"/>
          <p:cNvGrpSpPr/>
          <p:nvPr/>
        </p:nvGrpSpPr>
        <p:grpSpPr>
          <a:xfrm rot="0">
            <a:off x="16133509" y="8027685"/>
            <a:ext cx="2251582" cy="2259315"/>
            <a:chOff x="0" y="0"/>
            <a:chExt cx="3002110" cy="3012420"/>
          </a:xfrm>
        </p:grpSpPr>
        <p:sp>
          <p:nvSpPr>
            <p:cNvPr name="Freeform 18" id="18"/>
            <p:cNvSpPr/>
            <p:nvPr/>
          </p:nvSpPr>
          <p:spPr>
            <a:xfrm flipH="false" flipV="false" rot="0">
              <a:off x="0" y="0"/>
              <a:ext cx="3002110" cy="3012420"/>
            </a:xfrm>
            <a:custGeom>
              <a:avLst/>
              <a:gdLst/>
              <a:ahLst/>
              <a:cxnLst/>
              <a:rect r="r" b="b" t="t" l="l"/>
              <a:pathLst>
                <a:path h="3012420" w="3002110">
                  <a:moveTo>
                    <a:pt x="0" y="0"/>
                  </a:moveTo>
                  <a:lnTo>
                    <a:pt x="3002110" y="0"/>
                  </a:lnTo>
                  <a:lnTo>
                    <a:pt x="3002110" y="3012420"/>
                  </a:lnTo>
                  <a:lnTo>
                    <a:pt x="0" y="3012420"/>
                  </a:lnTo>
                  <a:lnTo>
                    <a:pt x="0" y="0"/>
                  </a:lnTo>
                  <a:close/>
                </a:path>
              </a:pathLst>
            </a:custGeom>
            <a:blipFill>
              <a:blip r:embed="rId5"/>
              <a:stretch>
                <a:fillRect l="0" t="0" r="0" b="0"/>
              </a:stretch>
            </a:blipFill>
          </p:spPr>
        </p:sp>
      </p:grpSp>
      <p:grpSp>
        <p:nvGrpSpPr>
          <p:cNvPr name="Group 19" id="19"/>
          <p:cNvGrpSpPr/>
          <p:nvPr/>
        </p:nvGrpSpPr>
        <p:grpSpPr>
          <a:xfrm rot="0">
            <a:off x="84582" y="81339"/>
            <a:ext cx="2104932" cy="2112161"/>
            <a:chOff x="0" y="0"/>
            <a:chExt cx="2806576" cy="2816215"/>
          </a:xfrm>
        </p:grpSpPr>
        <p:sp>
          <p:nvSpPr>
            <p:cNvPr name="Freeform 20" id="20"/>
            <p:cNvSpPr/>
            <p:nvPr/>
          </p:nvSpPr>
          <p:spPr>
            <a:xfrm flipH="false" flipV="false" rot="0">
              <a:off x="0" y="0"/>
              <a:ext cx="2806576" cy="2816215"/>
            </a:xfrm>
            <a:custGeom>
              <a:avLst/>
              <a:gdLst/>
              <a:ahLst/>
              <a:cxnLst/>
              <a:rect r="r" b="b" t="t" l="l"/>
              <a:pathLst>
                <a:path h="2816215" w="2806576">
                  <a:moveTo>
                    <a:pt x="0" y="0"/>
                  </a:moveTo>
                  <a:lnTo>
                    <a:pt x="2806576" y="0"/>
                  </a:lnTo>
                  <a:lnTo>
                    <a:pt x="2806576" y="2816215"/>
                  </a:lnTo>
                  <a:lnTo>
                    <a:pt x="0" y="2816215"/>
                  </a:lnTo>
                  <a:lnTo>
                    <a:pt x="0" y="0"/>
                  </a:lnTo>
                  <a:close/>
                </a:path>
              </a:pathLst>
            </a:custGeom>
            <a:blipFill>
              <a:blip r:embed="rId6"/>
              <a:stretch>
                <a:fillRect l="0" t="0" r="0" b="0"/>
              </a:stretch>
            </a:blipFill>
            <a:ln cap="sq">
              <a:noFill/>
              <a:prstDash val="solid"/>
              <a:miter/>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DAGTZGRnhuk</dc:identifier>
  <dcterms:modified xsi:type="dcterms:W3CDTF">2011-08-01T06:04:30Z</dcterms:modified>
  <cp:revision>1</cp:revision>
  <dc:title>final project -DATA HORSES</dc:title>
</cp:coreProperties>
</file>